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98" r:id="rId2"/>
    <p:sldId id="258" r:id="rId3"/>
    <p:sldId id="306" r:id="rId4"/>
    <p:sldId id="290" r:id="rId5"/>
    <p:sldId id="260" r:id="rId6"/>
    <p:sldId id="302" r:id="rId7"/>
    <p:sldId id="303" r:id="rId8"/>
    <p:sldId id="304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7" r:id="rId29"/>
    <p:sldId id="326" r:id="rId30"/>
    <p:sldId id="328" r:id="rId31"/>
    <p:sldId id="330" r:id="rId32"/>
    <p:sldId id="331" r:id="rId33"/>
    <p:sldId id="333" r:id="rId34"/>
    <p:sldId id="335" r:id="rId35"/>
    <p:sldId id="334" r:id="rId36"/>
    <p:sldId id="332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CF6"/>
    <a:srgbClr val="6A3F36"/>
    <a:srgbClr val="A9D8DE"/>
    <a:srgbClr val="F6D8DB"/>
    <a:srgbClr val="FFE396"/>
    <a:srgbClr val="E8CF98"/>
    <a:srgbClr val="A16656"/>
    <a:srgbClr val="9C7065"/>
    <a:srgbClr val="6B7047"/>
    <a:srgbClr val="F5E6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70" autoAdjust="0"/>
    <p:restoredTop sz="73679"/>
  </p:normalViewPr>
  <p:slideViewPr>
    <p:cSldViewPr>
      <p:cViewPr varScale="1">
        <p:scale>
          <a:sx n="65" d="100"/>
          <a:sy n="65" d="100"/>
        </p:scale>
        <p:origin x="224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DF64F-F192-D241-91C6-C7A7180D4B47}" type="datetimeFigureOut">
              <a:rPr kumimoji="1" lang="zh-CN" altLang="en-US" smtClean="0"/>
              <a:t>2021/6/27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CE3FD-CED9-CE4E-ACE9-24C702A0B6A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005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词法分析是计算机科学中将字符序列转换为标记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(token)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序列的过程。在词法分析阶段，编译器读入 源程序字符串流，将字符流转换为标记序列，同时将所需要的信息存储，然后将结果交给语法分析器。</a:t>
            </a: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CE3FD-CED9-CE4E-ACE9-24C702A0B6A0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6346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函数定义过程与变量声明类似，也需要确认返回类型和函数名，函数定义过程中还需要处理形参，这里我们使用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vector&lt;pair&lt;string, 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::Type*&gt;&gt; *Node::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getParam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获取形参的名字和类型。之后我们使用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`static 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FunctionType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FunctionType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::get(...)`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创建函数类型，然后使用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`static 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::Function *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::Function::Create(...)`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创建函数。这样创建之后函数的形参都被命名为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`%1`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之类，这不便于我们之后的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生成，所以这里我们要通过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`void 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::Value::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setName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::Twine &amp;Name)`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修改形参的名字。</a:t>
            </a:r>
          </a:p>
          <a:p>
            <a:b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在处理完之后的函数这些之后，会调用对应子节点的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::Value *Node::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irBuildCompSt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函数将之后的函数体转化为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zh-CN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CE3FD-CED9-CE4E-ACE9-24C702A0B6A0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1219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与其他常量不同，普通的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`float`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`char`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`bool`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常量返回其值即可，而字符串常量则需返回其首地址，我们可以将该地址赋值给一个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`char`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指针，也就是对应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::Type`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CharPtr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，显然我们是将该地址存在对应指针值的地址，这样我们就可以使用变量来指向该字符串，输出函数不支持字符串数组的输出，所以我们也要隐性转换其类型为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CharPtr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CE3FD-CED9-CE4E-ACE9-24C702A0B6A0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9221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CE3FD-CED9-CE4E-ACE9-24C702A0B6A0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412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`while`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语句与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`if`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语句类似，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`while`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语句分为三个基本块，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块、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loop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块、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afterLoop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块。我们在这里也实现了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`break`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的功能，实现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`break`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的功能需要我们找到最近的一个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afterLoop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块，由于我们将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`break`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当作一个语句处理，所以它的处理和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`while`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语句的处理是分离的，我们无法直接获取当前的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afterLoop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块，所以我们维持着一个栈，来保存当前的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afterLoop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块，由此我们便可以找到合适的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afterLoop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</a:t>
            </a:r>
          </a:p>
          <a:p>
            <a:endParaRPr lang="zh-CN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CE3FD-CED9-CE4E-ACE9-24C702A0B6A0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4651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在处理表达式语句之前，我们首先需要考虑类型的问题，一方面是不同类型的值的表达式调用的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指令不同，另一方面，当表达式两边类型不同时，我们如何处理这个问题。这里我们处理的是相关的类型转换问题。</a:t>
            </a:r>
          </a:p>
          <a:p>
            <a:b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IR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提供了许多有关类型转换的指令，如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trunc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zext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`sext`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sitofp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等，这里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的相关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也很多，我们使用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::Value *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IRBuilderBase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CreateCast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::Instruction::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CastOps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Op, 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::Value *V, 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::Type *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DestTy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::Twine &amp;Name = "")`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来实现这个功能。这里参数中的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`Op`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是指调用对应指令的值，这个值的定义在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Instruction.def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中，如下所示：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这里我们主要实现了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中类型转换，分别为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`float --&gt; 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--&gt; float`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--&gt; char`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`char --&gt; 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`char --&gt; float`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。考虑到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`float`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一般不会转为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`char`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，这里也没有实现有关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`bool`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的转化，主要是在于这些类型转为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`bool`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，一般都是采用了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trunc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这个指令，这样偶数转为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`bool`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`i1`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后值为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，那要实现我们期望的转换，就需要实现一个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`if`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语句，这其实和在之后的代码中自己判断并没有任何区别，可能只是简化了代码，但最终结果相差不大，甚至多了几条指令，所以这里并没有实现这一部分。之后也许会简单实现这个功能。</a:t>
            </a:r>
          </a:p>
          <a:p>
            <a:endParaRPr lang="zh-CN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CE3FD-CED9-CE4E-ACE9-24C702A0B6A0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410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#### 3.3.10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表达式处理</a:t>
            </a:r>
            <a:endParaRPr lang="zh-CN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表达式处理，首先是判断表达式的类型，赋值表达式与其他表达式不同。</a:t>
            </a:r>
          </a:p>
          <a:p>
            <a:b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##### 3.3.10.1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普通表达式处理</a:t>
            </a:r>
            <a:endParaRPr lang="zh-CN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普通表达式都只需要处理操作数的值，这里不涉及赋值操作，最后只需要返回一个值即可。我们只需要取到操作数的值，并依据表达式的类型选择对应的方法即可。这里还涉及到类型的隐性转换，我们只需要判断类型，并调用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3.3.9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节提供的类型转换函数即可。这里我们调用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::Value *Node::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irBuildExp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b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##### 3.3.10.2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赋值表达式处理</a:t>
            </a:r>
            <a:endParaRPr lang="zh-CN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赋值表达式与前者不同之处在于，前两者二元表达式左侧都都是变量的值，但赋值表达式左侧不应当是表达式的值，而是表达式的地址，这样我们才可以将右侧的值存入左侧的地址当中。所以这里我们特意为左侧表达式创建了方法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::Value *Node::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irBuildAddr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来获取其地址。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CE3FD-CED9-CE4E-ACE9-24C702A0B6A0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3179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#### 3.3.10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表达式处理</a:t>
            </a:r>
            <a:endParaRPr lang="zh-CN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表达式处理，首先是判断表达式的类型，赋值表达式与其他表达式不同。</a:t>
            </a:r>
          </a:p>
          <a:p>
            <a:b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##### 3.3.10.1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普通表达式处理</a:t>
            </a:r>
            <a:endParaRPr lang="zh-CN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普通表达式都只需要处理操作数的值，这里不涉及赋值操作，最后只需要返回一个值即可。我们只需要取到操作数的值，并依据表达式的类型选择对应的方法即可。这里还涉及到类型的隐性转换，我们只需要判断类型，并调用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3.3.9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节提供的类型转换函数即可。这里我们调用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::Value *Node::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irBuildExp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b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##### 3.3.10.2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赋值表达式处理</a:t>
            </a:r>
            <a:endParaRPr lang="zh-CN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赋值表达式与前者不同之处在于，前两者二元表达式左侧都都是变量的值，但赋值表达式左侧不应当是表达式的值，而是表达式的地址，这样我们才可以将右侧的值存入左侧的地址当中。所以这里我们特意为左侧表达式创建了方法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::Value *Node::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irBuildAddr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来获取其地址。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CE3FD-CED9-CE4E-ACE9-24C702A0B6A0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2124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词法分析是计算机科学中将字符序列转换为标记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(token)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序列的过程。在词法分析阶段，编译器读入 源程序字符串流，将字符流转换为标记序列，同时将所需要的信息存储，然后将结果交给语法分析器。</a:t>
            </a: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CE3FD-CED9-CE4E-ACE9-24C702A0B6A0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8535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词法分析是计算机科学中将字符序列转换为标记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(token)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序列的过程。在词法分析阶段，编译器读入 源程序字符串流，将字符流转换为标记序列，同时将所需要的信息存储，然后将结果交给语法分析器。</a:t>
            </a: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CE3FD-CED9-CE4E-ACE9-24C702A0B6A0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6656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CE3FD-CED9-CE4E-ACE9-24C702A0B6A0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923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文件称为一个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，它是其他所有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对象的顶级容器，包含了目标信息、全局符号和所依赖 的其他模块和符号表等对象的列表，其中全局符号又包括了全局变量、函数声明和函数定义。 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函数由参数和多个基本块组成，其中第一个基本块称为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基本块，这是函数开始执行的起点，另外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的函数拥有独立的符号表，可以对标识符进行查询和搜索。 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每一个基本块包含了标签和各种指令的集合，标签作为指令的索引用于实现指令间的跳转，指令包含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指令、一般指令以及终止指令等。 </a:t>
            </a:r>
            <a:endParaRPr lang="zh-CN" altLang="en-US" dirty="0">
              <a:effectLst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CE3FD-CED9-CE4E-ACE9-24C702A0B6A0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8736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我们通过自顶向下遍历抽象语法树的过程当中生成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，我们通过判断节点对应的类型来调用不同的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生成函数，当然我们不需要遍历整个语法树，如我们在遇到函数定义时，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irBuildFun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函数会调用相关的其他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生成函数，此时我们不需要继续向下遍历语法树了，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irBuildFun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会自己调用子节点的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生成函数来处理。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CE3FD-CED9-CE4E-ACE9-24C702A0B6A0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2476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CE3FD-CED9-CE4E-ACE9-24C702A0B6A0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7620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我们利用</a:t>
            </a:r>
            <a:r>
              <a:rPr lang="en-US" altLang="zh-CN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LLVM</a:t>
            </a: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内部的符号表和函数栈来实现。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全局变量声明时我们会调用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GlobalVariable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GlobalVariable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(module, type, 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isConstant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linkage, initializer, name)`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，它会将该全局变量插入全局变量表，之后我们可以使用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getGlobalVariable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(name)`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来查找。</a:t>
            </a:r>
          </a:p>
          <a:p>
            <a:b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局部变量声明时，我们会将局部变量插入对应函数的符号表</a:t>
            </a:r>
          </a:p>
          <a:p>
            <a:b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查找变量时我们会使用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codeGen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findValue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(name)`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查询符号表，它首先会查询当前函数的符号表，若未找到，则查询全局变量符号表。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CE3FD-CED9-CE4E-ACE9-24C702A0B6A0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305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这样当我们声明变量是，首先获取基础的类型，此时如果变量声明如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`a[10]`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之类，它的类型会被声明为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`ARRAY`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，否则为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`VAR`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，之后我们将变量类型和基础类型相加即可得到这个变量的真实类型。如果要使用指针则声明变量如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`a[]`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即可。</a:t>
            </a:r>
          </a:p>
          <a:p>
            <a:b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这里我们设计了两个接口，一个是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Node::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getValueType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(Node *node)`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，另一个是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::Value *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getLlvmType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type)`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，第一个函数将获取对应节点的类型，第二个函数将类型转化为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::Value`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CE3FD-CED9-CE4E-ACE9-24C702A0B6A0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7502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这样当我们声明变量是，首先获取基础的类型，此时如果变量声明如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`a[10]`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之类，它的类型会被声明为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`ARRAY`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，否则为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`VAR`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，之后我们将变量类型和基础类型相加即可得到这个变量的真实类型。如果要使用指针则声明变量如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`a[]`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即可。</a:t>
            </a:r>
          </a:p>
          <a:p>
            <a:b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这里我们设计了两个接口，一个是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Node::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getValueType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(Node *node)`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，另一个是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::Value *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getLlvmType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type)`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，第一个函数将获取对应节点的类型，第二个函数将类型转化为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::Value`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CE3FD-CED9-CE4E-ACE9-24C702A0B6A0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9622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变量声明主要分为两部分，第一部分是获取变量的基本类型，这里我们使用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Node::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getValueType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获取对应的类型；第二部分是获取变量名并判断变量是数组还是指针抑或是普通变量，这里我们调用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`vector&lt;pair&lt;string, 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 *Node::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getNameList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type)`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获取变量名和其是否是数组或者指针。这里每对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`pair`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中的第二个参数都是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`ARRAY + 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array_size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`VAR`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，当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array_size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时，我们就认为它是指针。这样便可以确定每个变量的类型及变量名，之后按照变量是否是全局变量插入对应的符号表即可。</a:t>
            </a:r>
          </a:p>
          <a:p>
            <a:b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除此之外，所有的全局变量都会被初始化为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CE3FD-CED9-CE4E-ACE9-24C702A0B6A0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625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4811224" y="0"/>
            <a:ext cx="6096000" cy="6858000"/>
          </a:xfrm>
          <a:prstGeom prst="rect">
            <a:avLst/>
          </a:prstGeom>
          <a:solidFill>
            <a:schemeClr val="accent4">
              <a:alpha val="6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5165232" y="0"/>
            <a:ext cx="6096000" cy="6858000"/>
          </a:xfrm>
          <a:prstGeom prst="rect">
            <a:avLst/>
          </a:prstGeom>
          <a:solidFill>
            <a:schemeClr val="accent2">
              <a:alpha val="6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482816" y="0"/>
            <a:ext cx="6096000" cy="6858000"/>
          </a:xfrm>
          <a:prstGeom prst="rect">
            <a:avLst/>
          </a:prstGeom>
          <a:solidFill>
            <a:schemeClr val="accent6">
              <a:alpha val="6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A9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86685" y="2204864"/>
            <a:ext cx="496747" cy="1831737"/>
          </a:xfrm>
          <a:prstGeom prst="rect">
            <a:avLst/>
          </a:prstGeom>
        </p:spPr>
        <p:txBody>
          <a:bodyPr vert="vert270" lIns="91440" tIns="45720" rIns="91440" bIns="45720" rtlCol="0" anchor="ctr">
            <a:normAutofit fontScale="77500" lnSpcReduction="20000"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omfortaa" panose="020F0603070200060003" pitchFamily="34" charset="0"/>
                <a:ea typeface="Arial Unicode MS" panose="020B0604020202020204" charset="-122"/>
                <a:cs typeface="+mj-cs"/>
              </a:defRPr>
            </a:lvl1pPr>
          </a:lstStyle>
          <a:p>
            <a:r>
              <a:rPr lang="en-US" altLang="zh-CN" dirty="0"/>
              <a:t>2021</a:t>
            </a:r>
            <a:r>
              <a:rPr lang="zh-CN" altLang="en-US" dirty="0"/>
              <a:t> </a:t>
            </a:r>
            <a:r>
              <a:rPr lang="en-US" altLang="zh-CN" dirty="0"/>
              <a:t>Spring &amp; Summer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695400" y="4110187"/>
            <a:ext cx="0" cy="6953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705000" y="1555216"/>
            <a:ext cx="0" cy="6953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cxnSpLocks/>
          </p:cNvCxnSpPr>
          <p:nvPr/>
        </p:nvCxnSpPr>
        <p:spPr>
          <a:xfrm flipH="1">
            <a:off x="6816080" y="3645024"/>
            <a:ext cx="444515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标题 1"/>
          <p:cNvSpPr txBox="1"/>
          <p:nvPr/>
        </p:nvSpPr>
        <p:spPr>
          <a:xfrm>
            <a:off x="9902104" y="5877272"/>
            <a:ext cx="1273950" cy="2867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2021.06.27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3E59F5-29EF-B74F-B943-B93FA936EB1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394" y="138487"/>
            <a:ext cx="1500845" cy="1495842"/>
          </a:xfrm>
          <a:prstGeom prst="rect">
            <a:avLst/>
          </a:prstGeom>
        </p:spPr>
      </p:pic>
      <p:sp>
        <p:nvSpPr>
          <p:cNvPr id="20" name="标题 1">
            <a:extLst>
              <a:ext uri="{FF2B5EF4-FFF2-40B4-BE49-F238E27FC236}">
                <a16:creationId xmlns:a16="http://schemas.microsoft.com/office/drawing/2014/main" id="{8A3BCAEC-E6F8-8042-B6B2-DC68A60189AC}"/>
              </a:ext>
            </a:extLst>
          </p:cNvPr>
          <p:cNvSpPr txBox="1"/>
          <p:nvPr/>
        </p:nvSpPr>
        <p:spPr>
          <a:xfrm>
            <a:off x="6589667" y="2180218"/>
            <a:ext cx="458638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C--</a:t>
            </a:r>
            <a:r>
              <a:rPr lang="zh-CN" altLang="en-US" sz="5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编译器</a:t>
            </a:r>
            <a:endParaRPr lang="en-US" altLang="zh-CN" sz="5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70630D79-CCB9-D94E-9D06-9E576E73E766}"/>
              </a:ext>
            </a:extLst>
          </p:cNvPr>
          <p:cNvSpPr txBox="1"/>
          <p:nvPr/>
        </p:nvSpPr>
        <p:spPr>
          <a:xfrm>
            <a:off x="7747616" y="3797317"/>
            <a:ext cx="3513616" cy="398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latin typeface="Songti SC" panose="02010600040101010101" pitchFamily="2" charset="-122"/>
                <a:ea typeface="Songti SC" panose="02010600040101010101" pitchFamily="2" charset="-122"/>
              </a:rPr>
              <a:t>小组成员：艾   琪     王   睿     宋炜铁</a:t>
            </a:r>
            <a:endParaRPr lang="en-US" altLang="zh-CN" sz="1600" b="1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0F562E6D-C415-4046-9B86-4037CD07D06F}"/>
              </a:ext>
            </a:extLst>
          </p:cNvPr>
          <p:cNvSpPr txBox="1"/>
          <p:nvPr/>
        </p:nvSpPr>
        <p:spPr>
          <a:xfrm>
            <a:off x="8383906" y="4200285"/>
            <a:ext cx="2792148" cy="398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1600" b="1" dirty="0">
                <a:latin typeface="Songti SC" panose="02010600040101010101" pitchFamily="2" charset="-122"/>
                <a:ea typeface="Songti SC" panose="02010600040101010101" pitchFamily="2" charset="-122"/>
              </a:rPr>
              <a:t>汇报人：王    睿</a:t>
            </a:r>
            <a:endParaRPr lang="en-US" altLang="zh-CN" sz="1600" b="1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4AE150-1663-A747-95E3-D1F6238CF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H="1">
            <a:off x="0" y="0"/>
            <a:ext cx="1440160" cy="14614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9733" y="192817"/>
            <a:ext cx="498595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抽象语法树：</a:t>
            </a:r>
            <a:r>
              <a:rPr lang="en-US" altLang="zh-CN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endParaRPr lang="zh-CN" altLang="en-US" sz="3600" dirty="0">
              <a:latin typeface="Comfortaa" panose="020F0603070200060003" pitchFamily="34" charset="0"/>
            </a:endParaRPr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>
            <a:off x="762957" y="1370254"/>
            <a:ext cx="45409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A63919A1-806C-A545-A781-E06BBD00073F}"/>
              </a:ext>
            </a:extLst>
          </p:cNvPr>
          <p:cNvSpPr txBox="1"/>
          <p:nvPr/>
        </p:nvSpPr>
        <p:spPr>
          <a:xfrm>
            <a:off x="689733" y="1378413"/>
            <a:ext cx="10518835" cy="809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相关函数实现：初始化、添加结点、设置类型、获取类型等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070FB69-8F91-E84F-8F9A-A55DC150C14F}"/>
              </a:ext>
            </a:extLst>
          </p:cNvPr>
          <p:cNvSpPr txBox="1"/>
          <p:nvPr/>
        </p:nvSpPr>
        <p:spPr>
          <a:xfrm>
            <a:off x="3844889" y="4779193"/>
            <a:ext cx="8835462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51A362E-C7D0-A343-8DF1-030B7F79C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28" y="2060848"/>
            <a:ext cx="8136210" cy="463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3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H="1">
            <a:off x="0" y="0"/>
            <a:ext cx="1440160" cy="14614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9733" y="192817"/>
            <a:ext cx="498595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抽象语法树：可视化</a:t>
            </a:r>
            <a:endParaRPr lang="zh-CN" altLang="en-US" sz="3600" dirty="0">
              <a:latin typeface="Comfortaa" panose="020F0603070200060003" pitchFamily="34" charset="0"/>
            </a:endParaRPr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>
            <a:off x="762957" y="1370254"/>
            <a:ext cx="45409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A63919A1-806C-A545-A781-E06BBD00073F}"/>
              </a:ext>
            </a:extLst>
          </p:cNvPr>
          <p:cNvSpPr txBox="1"/>
          <p:nvPr/>
        </p:nvSpPr>
        <p:spPr>
          <a:xfrm>
            <a:off x="689733" y="1542835"/>
            <a:ext cx="10518835" cy="809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语法树可视化使用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d3.js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完成，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d3.js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可以通过</a:t>
            </a:r>
            <a:r>
              <a:rPr lang="en-US" altLang="zh-CN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Json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数据绘制出树图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AST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可以通过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r>
              <a:rPr lang="en-US" altLang="zh-CN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jsonGen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方法获得</a:t>
            </a:r>
            <a:r>
              <a:rPr lang="en-US" altLang="zh-CN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Json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数据。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070FB69-8F91-E84F-8F9A-A55DC150C14F}"/>
              </a:ext>
            </a:extLst>
          </p:cNvPr>
          <p:cNvSpPr txBox="1"/>
          <p:nvPr/>
        </p:nvSpPr>
        <p:spPr>
          <a:xfrm>
            <a:off x="3844889" y="4779193"/>
            <a:ext cx="8835462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7880C0-DE16-1D4F-B3A0-92183925F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17" y="2547692"/>
            <a:ext cx="9057367" cy="346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7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H="1">
            <a:off x="0" y="0"/>
            <a:ext cx="1440160" cy="14614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9733" y="192817"/>
            <a:ext cx="498595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抽象语法树：可视化</a:t>
            </a:r>
            <a:endParaRPr lang="zh-CN" altLang="en-US" sz="3600" dirty="0">
              <a:latin typeface="Comfortaa" panose="020F0603070200060003" pitchFamily="34" charset="0"/>
            </a:endParaRPr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>
            <a:off x="762957" y="1370254"/>
            <a:ext cx="45409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A63919A1-806C-A545-A781-E06BBD00073F}"/>
              </a:ext>
            </a:extLst>
          </p:cNvPr>
          <p:cNvSpPr txBox="1"/>
          <p:nvPr/>
        </p:nvSpPr>
        <p:spPr>
          <a:xfrm>
            <a:off x="689733" y="1378413"/>
            <a:ext cx="10518835" cy="809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具体效果如图所示：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070FB69-8F91-E84F-8F9A-A55DC150C14F}"/>
              </a:ext>
            </a:extLst>
          </p:cNvPr>
          <p:cNvSpPr txBox="1"/>
          <p:nvPr/>
        </p:nvSpPr>
        <p:spPr>
          <a:xfrm>
            <a:off x="3844889" y="4779193"/>
            <a:ext cx="8835462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CDE3B6-7847-C747-9C3E-E583D3EE5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1750614"/>
            <a:ext cx="7578217" cy="46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4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0" y="2461547"/>
            <a:ext cx="4985951" cy="1325563"/>
          </a:xfrm>
        </p:spPr>
        <p:txBody>
          <a:bodyPr>
            <a:normAutofit/>
          </a:bodyPr>
          <a:lstStyle/>
          <a:p>
            <a:r>
              <a:rPr lang="zh-CN" altLang="en-US" sz="5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语义分析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911424" y="4048005"/>
            <a:ext cx="505222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Semantic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Analysis 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838201" y="1135984"/>
            <a:ext cx="10093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11424" y="3933056"/>
            <a:ext cx="24329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woman in orange pants and white T-shirt getting out of cubic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A0E09F4-22D7-5A40-AE5D-7DC08B6F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24692" y="2869662"/>
            <a:ext cx="3967852" cy="120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4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 flipH="1">
            <a:off x="0" y="1"/>
            <a:ext cx="2948932" cy="2348879"/>
          </a:xfrm>
          <a:prstGeom prst="rect">
            <a:avLst/>
          </a:prstGeom>
          <a:solidFill>
            <a:srgbClr val="F6D6DB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>
            <a:off x="839416" y="1412776"/>
            <a:ext cx="461417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等腰三角形 46"/>
          <p:cNvSpPr/>
          <p:nvPr/>
        </p:nvSpPr>
        <p:spPr>
          <a:xfrm rot="16200000">
            <a:off x="11628540" y="5889348"/>
            <a:ext cx="175096" cy="15094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10EFAF33-CBD5-D34C-86F8-9AADE4B309A3}"/>
              </a:ext>
            </a:extLst>
          </p:cNvPr>
          <p:cNvSpPr txBox="1">
            <a:spLocks/>
          </p:cNvSpPr>
          <p:nvPr/>
        </p:nvSpPr>
        <p:spPr>
          <a:xfrm>
            <a:off x="894025" y="384587"/>
            <a:ext cx="49859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语义分析：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LLVM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概述</a:t>
            </a:r>
            <a:endParaRPr lang="zh-CN" altLang="en-US" sz="3200" dirty="0">
              <a:latin typeface="Comfortaa" panose="020F0603070200060003" pitchFamily="34" charset="0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9DEF5F4F-A5A8-F143-83FE-AA4D1BA44523}"/>
              </a:ext>
            </a:extLst>
          </p:cNvPr>
          <p:cNvSpPr txBox="1"/>
          <p:nvPr/>
        </p:nvSpPr>
        <p:spPr>
          <a:xfrm>
            <a:off x="839416" y="1244702"/>
            <a:ext cx="10516001" cy="1989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LLVM(Low Level Virtual Machine)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是一组编译器和工具链技术，可用于开发前端任何编程语言和一个后端为任何指令集架构。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LLVM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是围绕独立于语言的中间表示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(IR) 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设计的，它作为一种</a:t>
            </a:r>
            <a:r>
              <a:rPr lang="zh-CN" altLang="en-US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可移植的高级汇编语言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，可以通过多次通过各种转换进行优化。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EB84919-930A-B243-B146-4C8986B8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3066628"/>
            <a:ext cx="97409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 flipH="1">
            <a:off x="0" y="1"/>
            <a:ext cx="2948932" cy="2348879"/>
          </a:xfrm>
          <a:prstGeom prst="rect">
            <a:avLst/>
          </a:prstGeom>
          <a:solidFill>
            <a:srgbClr val="F6D6DB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>
            <a:off x="839416" y="1412776"/>
            <a:ext cx="461417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等腰三角形 46"/>
          <p:cNvSpPr/>
          <p:nvPr/>
        </p:nvSpPr>
        <p:spPr>
          <a:xfrm rot="16200000">
            <a:off x="11628540" y="5889348"/>
            <a:ext cx="175096" cy="15094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10EFAF33-CBD5-D34C-86F8-9AADE4B309A3}"/>
              </a:ext>
            </a:extLst>
          </p:cNvPr>
          <p:cNvSpPr txBox="1">
            <a:spLocks/>
          </p:cNvSpPr>
          <p:nvPr/>
        </p:nvSpPr>
        <p:spPr>
          <a:xfrm>
            <a:off x="894025" y="384587"/>
            <a:ext cx="49859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语义分析：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LLVM IR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布局</a:t>
            </a:r>
            <a:endParaRPr lang="zh-CN" altLang="en-US" sz="3200" dirty="0">
              <a:latin typeface="Comfortaa" panose="020F0603070200060003" pitchFamily="34" charset="0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9DEF5F4F-A5A8-F143-83FE-AA4D1BA44523}"/>
              </a:ext>
            </a:extLst>
          </p:cNvPr>
          <p:cNvSpPr txBox="1"/>
          <p:nvPr/>
        </p:nvSpPr>
        <p:spPr>
          <a:xfrm>
            <a:off x="789159" y="874277"/>
            <a:ext cx="11378681" cy="1989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每一个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IR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文件称为一个</a:t>
            </a:r>
            <a:r>
              <a:rPr lang="zh-CN" altLang="en-US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zh-CN" altLang="en-US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由参数和多个基本块组成；每一个</a:t>
            </a:r>
            <a:r>
              <a:rPr lang="zh-CN" altLang="en-US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基本块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包含了标签和各种指令的集合。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61F7E9-4A6E-B941-ACEC-77399A149B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1504" y="2277394"/>
            <a:ext cx="8687865" cy="37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 flipH="1">
            <a:off x="0" y="1"/>
            <a:ext cx="2948932" cy="2348879"/>
          </a:xfrm>
          <a:prstGeom prst="rect">
            <a:avLst/>
          </a:prstGeom>
          <a:solidFill>
            <a:srgbClr val="F6D6DB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>
            <a:off x="839416" y="1412776"/>
            <a:ext cx="461417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等腰三角形 46"/>
          <p:cNvSpPr/>
          <p:nvPr/>
        </p:nvSpPr>
        <p:spPr>
          <a:xfrm rot="16200000">
            <a:off x="11628540" y="5889348"/>
            <a:ext cx="175096" cy="15094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10EFAF33-CBD5-D34C-86F8-9AADE4B309A3}"/>
              </a:ext>
            </a:extLst>
          </p:cNvPr>
          <p:cNvSpPr txBox="1">
            <a:spLocks/>
          </p:cNvSpPr>
          <p:nvPr/>
        </p:nvSpPr>
        <p:spPr>
          <a:xfrm>
            <a:off x="894025" y="384587"/>
            <a:ext cx="49859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语义分析：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LLVM IR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</a:t>
            </a:r>
            <a:endParaRPr lang="zh-CN" altLang="en-US" sz="3200" dirty="0">
              <a:latin typeface="Comfortaa" panose="020F0603070200060003" pitchFamily="34" charset="0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9DEF5F4F-A5A8-F143-83FE-AA4D1BA44523}"/>
              </a:ext>
            </a:extLst>
          </p:cNvPr>
          <p:cNvSpPr txBox="1"/>
          <p:nvPr/>
        </p:nvSpPr>
        <p:spPr>
          <a:xfrm>
            <a:off x="767408" y="908720"/>
            <a:ext cx="11233248" cy="1989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我们通过</a:t>
            </a:r>
            <a:r>
              <a:rPr lang="zh-CN" altLang="en-US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自顶向下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遍历抽象语法树的过程当中生成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IR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，通过判断节点对应的类型来调用不同的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IR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生成。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IR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生成函数如下：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8E9B64-6DA3-504C-8599-BBE9C7575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2546861"/>
            <a:ext cx="68961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1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 flipH="1">
            <a:off x="0" y="1"/>
            <a:ext cx="2948932" cy="2348879"/>
          </a:xfrm>
          <a:prstGeom prst="rect">
            <a:avLst/>
          </a:prstGeom>
          <a:solidFill>
            <a:srgbClr val="F6D6DB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>
            <a:off x="839416" y="1412776"/>
            <a:ext cx="59046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等腰三角形 46"/>
          <p:cNvSpPr/>
          <p:nvPr/>
        </p:nvSpPr>
        <p:spPr>
          <a:xfrm rot="16200000">
            <a:off x="11628540" y="5889348"/>
            <a:ext cx="175096" cy="15094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10EFAF33-CBD5-D34C-86F8-9AADE4B309A3}"/>
              </a:ext>
            </a:extLst>
          </p:cNvPr>
          <p:cNvSpPr txBox="1">
            <a:spLocks/>
          </p:cNvSpPr>
          <p:nvPr/>
        </p:nvSpPr>
        <p:spPr>
          <a:xfrm>
            <a:off x="894025" y="384587"/>
            <a:ext cx="60660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LLVM IR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生成：运行时环境设计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9DEF5F4F-A5A8-F143-83FE-AA4D1BA44523}"/>
              </a:ext>
            </a:extLst>
          </p:cNvPr>
          <p:cNvSpPr txBox="1"/>
          <p:nvPr/>
        </p:nvSpPr>
        <p:spPr>
          <a:xfrm>
            <a:off x="839416" y="934978"/>
            <a:ext cx="10585176" cy="1989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LLVM IR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的生成要依赖下文环境，所以我们</a:t>
            </a:r>
            <a:r>
              <a:rPr lang="zh-CN" altLang="en-US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需要保存上下文环境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。同时我们设计了一个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CodeGen</a:t>
            </a:r>
            <a:r>
              <a:rPr lang="zh-CN" altLang="en-US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来保存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module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、函数栈等数据。另外也用到了两个</a:t>
            </a:r>
            <a:r>
              <a:rPr lang="zh-CN" altLang="en-US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静态全局变量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8E9B64-6DA3-504C-8599-BBE9C7575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25" y="2492895"/>
            <a:ext cx="6426111" cy="34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6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 flipH="1">
            <a:off x="0" y="1"/>
            <a:ext cx="2948932" cy="2348879"/>
          </a:xfrm>
          <a:prstGeom prst="rect">
            <a:avLst/>
          </a:prstGeom>
          <a:solidFill>
            <a:srgbClr val="F6D6DB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>
            <a:off x="839416" y="1412776"/>
            <a:ext cx="45365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等腰三角形 46"/>
          <p:cNvSpPr/>
          <p:nvPr/>
        </p:nvSpPr>
        <p:spPr>
          <a:xfrm rot="16200000">
            <a:off x="11628540" y="5889348"/>
            <a:ext cx="175096" cy="15094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10EFAF33-CBD5-D34C-86F8-9AADE4B309A3}"/>
              </a:ext>
            </a:extLst>
          </p:cNvPr>
          <p:cNvSpPr txBox="1">
            <a:spLocks/>
          </p:cNvSpPr>
          <p:nvPr/>
        </p:nvSpPr>
        <p:spPr>
          <a:xfrm>
            <a:off x="894025" y="384587"/>
            <a:ext cx="60660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LLVM IR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生成：符号表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9DEF5F4F-A5A8-F143-83FE-AA4D1BA44523}"/>
              </a:ext>
            </a:extLst>
          </p:cNvPr>
          <p:cNvSpPr txBox="1"/>
          <p:nvPr/>
        </p:nvSpPr>
        <p:spPr>
          <a:xfrm>
            <a:off x="839416" y="1543566"/>
            <a:ext cx="10297144" cy="1281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全局变量声明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时我们会调用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</a:t>
            </a:r>
            <a:r>
              <a:rPr lang="en-US" altLang="zh-CN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llvm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::</a:t>
            </a:r>
            <a:r>
              <a:rPr lang="en-US" altLang="zh-CN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GlobalVariable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(…)`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，它会将该全局变量插入全局变量表，之后我们可以使用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</a:t>
            </a:r>
            <a:r>
              <a:rPr lang="en-US" altLang="zh-CN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llvm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::</a:t>
            </a:r>
            <a:r>
              <a:rPr lang="en-US" altLang="zh-CN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getGlobalVariable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(name)`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来查找；</a:t>
            </a:r>
            <a:r>
              <a:rPr lang="zh-CN" altLang="en-US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局部变量声明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时，我们会将局部变量插入对应函数的符号表。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查找变量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时我们会使用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</a:t>
            </a:r>
            <a:r>
              <a:rPr lang="en-US" altLang="zh-CN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codeGen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::</a:t>
            </a:r>
            <a:r>
              <a:rPr lang="en-US" altLang="zh-CN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findValue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(name)`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查询符号表，它首先会查询当前函数的符号表，若未找到，则查询全局变量符号。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E3D853-FF84-3B4D-B6DB-7CED42C05BE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636912"/>
            <a:ext cx="8442845" cy="372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 flipH="1">
            <a:off x="0" y="1"/>
            <a:ext cx="2948932" cy="2348879"/>
          </a:xfrm>
          <a:prstGeom prst="rect">
            <a:avLst/>
          </a:prstGeom>
          <a:solidFill>
            <a:srgbClr val="F6D6DB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>
            <a:off x="839416" y="1412776"/>
            <a:ext cx="45365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等腰三角形 46"/>
          <p:cNvSpPr/>
          <p:nvPr/>
        </p:nvSpPr>
        <p:spPr>
          <a:xfrm rot="16200000">
            <a:off x="11628540" y="5889348"/>
            <a:ext cx="175096" cy="15094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10EFAF33-CBD5-D34C-86F8-9AADE4B309A3}"/>
              </a:ext>
            </a:extLst>
          </p:cNvPr>
          <p:cNvSpPr txBox="1">
            <a:spLocks/>
          </p:cNvSpPr>
          <p:nvPr/>
        </p:nvSpPr>
        <p:spPr>
          <a:xfrm>
            <a:off x="894025" y="384587"/>
            <a:ext cx="60660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LLVM IR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生成：类型设计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9DEF5F4F-A5A8-F143-83FE-AA4D1BA44523}"/>
              </a:ext>
            </a:extLst>
          </p:cNvPr>
          <p:cNvSpPr txBox="1"/>
          <p:nvPr/>
        </p:nvSpPr>
        <p:spPr>
          <a:xfrm>
            <a:off x="839416" y="1451480"/>
            <a:ext cx="10297144" cy="1281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支持基础类型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</a:t>
            </a:r>
            <a:r>
              <a:rPr lang="en-US" altLang="zh-CN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</a:t>
            </a:r>
            <a:r>
              <a:rPr lang="en-US" altLang="zh-CN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flaot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`bool`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`char`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，分别对应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LLVM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中的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`i32`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`float`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`i1`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`i8`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另外也支持数组，为方便计算与表示，定义如下：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E3D853-FF84-3B4D-B6DB-7CED42C05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25" y="2762387"/>
            <a:ext cx="8442845" cy="340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9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941168"/>
            <a:ext cx="4985951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51384" y="0"/>
            <a:ext cx="3743960" cy="5012690"/>
            <a:chOff x="4561205" y="0"/>
            <a:chExt cx="3743960" cy="5012690"/>
          </a:xfrm>
        </p:grpSpPr>
        <p:sp>
          <p:nvSpPr>
            <p:cNvPr id="3" name="矩形 2"/>
            <p:cNvSpPr/>
            <p:nvPr/>
          </p:nvSpPr>
          <p:spPr>
            <a:xfrm>
              <a:off x="4561205" y="0"/>
              <a:ext cx="3743960" cy="501269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5843243" y="1791496"/>
              <a:ext cx="1005176" cy="1923405"/>
            </a:xfrm>
            <a:custGeom>
              <a:avLst/>
              <a:gdLst>
                <a:gd name="connsiteX0" fmla="*/ 0 w 1152128"/>
                <a:gd name="connsiteY0" fmla="*/ 900100 h 1800200"/>
                <a:gd name="connsiteX1" fmla="*/ 576064 w 1152128"/>
                <a:gd name="connsiteY1" fmla="*/ 0 h 1800200"/>
                <a:gd name="connsiteX2" fmla="*/ 1152128 w 1152128"/>
                <a:gd name="connsiteY2" fmla="*/ 900100 h 1800200"/>
                <a:gd name="connsiteX3" fmla="*/ 576064 w 1152128"/>
                <a:gd name="connsiteY3" fmla="*/ 1800200 h 1800200"/>
                <a:gd name="connsiteX4" fmla="*/ 0 w 1152128"/>
                <a:gd name="connsiteY4" fmla="*/ 900100 h 1800200"/>
                <a:gd name="connsiteX0-1" fmla="*/ 0 w 855795"/>
                <a:gd name="connsiteY0-2" fmla="*/ 866295 h 1800319"/>
                <a:gd name="connsiteX1-3" fmla="*/ 279731 w 855795"/>
                <a:gd name="connsiteY1-4" fmla="*/ 62 h 1800319"/>
                <a:gd name="connsiteX2-5" fmla="*/ 855795 w 855795"/>
                <a:gd name="connsiteY2-6" fmla="*/ 900162 h 1800319"/>
                <a:gd name="connsiteX3-7" fmla="*/ 279731 w 855795"/>
                <a:gd name="connsiteY3-8" fmla="*/ 1800262 h 1800319"/>
                <a:gd name="connsiteX4-9" fmla="*/ 0 w 855795"/>
                <a:gd name="connsiteY4-10" fmla="*/ 866295 h 1800319"/>
                <a:gd name="connsiteX0-11" fmla="*/ 0 w 1050528"/>
                <a:gd name="connsiteY0-12" fmla="*/ 1191479 h 1811719"/>
                <a:gd name="connsiteX1-13" fmla="*/ 474464 w 1050528"/>
                <a:gd name="connsiteY1-14" fmla="*/ 3512 h 1811719"/>
                <a:gd name="connsiteX2-15" fmla="*/ 1050528 w 1050528"/>
                <a:gd name="connsiteY2-16" fmla="*/ 903612 h 1811719"/>
                <a:gd name="connsiteX3-17" fmla="*/ 474464 w 1050528"/>
                <a:gd name="connsiteY3-18" fmla="*/ 1803712 h 1811719"/>
                <a:gd name="connsiteX4-19" fmla="*/ 0 w 1050528"/>
                <a:gd name="connsiteY4-20" fmla="*/ 1191479 h 1811719"/>
                <a:gd name="connsiteX0-21" fmla="*/ 299 w 1050827"/>
                <a:gd name="connsiteY0-22" fmla="*/ 1191479 h 1833226"/>
                <a:gd name="connsiteX1-23" fmla="*/ 474763 w 1050827"/>
                <a:gd name="connsiteY1-24" fmla="*/ 3512 h 1833226"/>
                <a:gd name="connsiteX2-25" fmla="*/ 1050827 w 1050827"/>
                <a:gd name="connsiteY2-26" fmla="*/ 903612 h 1833226"/>
                <a:gd name="connsiteX3-27" fmla="*/ 542497 w 1050827"/>
                <a:gd name="connsiteY3-28" fmla="*/ 1829112 h 1833226"/>
                <a:gd name="connsiteX4-29" fmla="*/ 299 w 1050827"/>
                <a:gd name="connsiteY4-30" fmla="*/ 1191479 h 1833226"/>
                <a:gd name="connsiteX0-31" fmla="*/ 13597 w 1064125"/>
                <a:gd name="connsiteY0-32" fmla="*/ 1191479 h 1833071"/>
                <a:gd name="connsiteX1-33" fmla="*/ 488061 w 1064125"/>
                <a:gd name="connsiteY1-34" fmla="*/ 3512 h 1833071"/>
                <a:gd name="connsiteX2-35" fmla="*/ 1064125 w 1064125"/>
                <a:gd name="connsiteY2-36" fmla="*/ 903612 h 1833071"/>
                <a:gd name="connsiteX3-37" fmla="*/ 555795 w 1064125"/>
                <a:gd name="connsiteY3-38" fmla="*/ 1829112 h 1833071"/>
                <a:gd name="connsiteX4-39" fmla="*/ 13597 w 1064125"/>
                <a:gd name="connsiteY4-40" fmla="*/ 1191479 h 1833071"/>
                <a:gd name="connsiteX0-41" fmla="*/ 13597 w 1064125"/>
                <a:gd name="connsiteY0-42" fmla="*/ 1210174 h 1851766"/>
                <a:gd name="connsiteX1-43" fmla="*/ 299636 w 1064125"/>
                <a:gd name="connsiteY1-44" fmla="*/ 353061 h 1851766"/>
                <a:gd name="connsiteX2-45" fmla="*/ 488061 w 1064125"/>
                <a:gd name="connsiteY2-46" fmla="*/ 22207 h 1851766"/>
                <a:gd name="connsiteX3-47" fmla="*/ 1064125 w 1064125"/>
                <a:gd name="connsiteY3-48" fmla="*/ 922307 h 1851766"/>
                <a:gd name="connsiteX4-49" fmla="*/ 555795 w 1064125"/>
                <a:gd name="connsiteY4-50" fmla="*/ 1847807 h 1851766"/>
                <a:gd name="connsiteX5" fmla="*/ 13597 w 1064125"/>
                <a:gd name="connsiteY5" fmla="*/ 1210174 h 1851766"/>
                <a:gd name="connsiteX0-51" fmla="*/ 13597 w 1064125"/>
                <a:gd name="connsiteY0-52" fmla="*/ 1282057 h 1923649"/>
                <a:gd name="connsiteX1-53" fmla="*/ 299636 w 1064125"/>
                <a:gd name="connsiteY1-54" fmla="*/ 424944 h 1923649"/>
                <a:gd name="connsiteX2-55" fmla="*/ 488061 w 1064125"/>
                <a:gd name="connsiteY2-56" fmla="*/ 17890 h 1923649"/>
                <a:gd name="connsiteX3-57" fmla="*/ 1064125 w 1064125"/>
                <a:gd name="connsiteY3-58" fmla="*/ 994190 h 1923649"/>
                <a:gd name="connsiteX4-59" fmla="*/ 555795 w 1064125"/>
                <a:gd name="connsiteY4-60" fmla="*/ 1919690 h 1923649"/>
                <a:gd name="connsiteX5-61" fmla="*/ 13597 w 1064125"/>
                <a:gd name="connsiteY5-62" fmla="*/ 1282057 h 1923649"/>
                <a:gd name="connsiteX0-63" fmla="*/ 13233 w 970628"/>
                <a:gd name="connsiteY0-64" fmla="*/ 1281644 h 1923449"/>
                <a:gd name="connsiteX1-65" fmla="*/ 299272 w 970628"/>
                <a:gd name="connsiteY1-66" fmla="*/ 424531 h 1923449"/>
                <a:gd name="connsiteX2-67" fmla="*/ 487697 w 970628"/>
                <a:gd name="connsiteY2-68" fmla="*/ 17477 h 1923449"/>
                <a:gd name="connsiteX3-69" fmla="*/ 970628 w 970628"/>
                <a:gd name="connsiteY3-70" fmla="*/ 985310 h 1923449"/>
                <a:gd name="connsiteX4-71" fmla="*/ 555431 w 970628"/>
                <a:gd name="connsiteY4-72" fmla="*/ 1919277 h 1923449"/>
                <a:gd name="connsiteX5-73" fmla="*/ 13233 w 970628"/>
                <a:gd name="connsiteY5-74" fmla="*/ 1281644 h 1923449"/>
                <a:gd name="connsiteX0-75" fmla="*/ 13396 w 1013124"/>
                <a:gd name="connsiteY0-76" fmla="*/ 1287214 h 1926627"/>
                <a:gd name="connsiteX1-77" fmla="*/ 299435 w 1013124"/>
                <a:gd name="connsiteY1-78" fmla="*/ 430101 h 1926627"/>
                <a:gd name="connsiteX2-79" fmla="*/ 487860 w 1013124"/>
                <a:gd name="connsiteY2-80" fmla="*/ 23047 h 1926627"/>
                <a:gd name="connsiteX3-81" fmla="*/ 1013124 w 1013124"/>
                <a:gd name="connsiteY3-82" fmla="*/ 1100947 h 1926627"/>
                <a:gd name="connsiteX4-83" fmla="*/ 555594 w 1013124"/>
                <a:gd name="connsiteY4-84" fmla="*/ 1924847 h 1926627"/>
                <a:gd name="connsiteX5-85" fmla="*/ 13396 w 1013124"/>
                <a:gd name="connsiteY5-86" fmla="*/ 1287214 h 1926627"/>
                <a:gd name="connsiteX0-87" fmla="*/ 12722 w 1012450"/>
                <a:gd name="connsiteY0-88" fmla="*/ 1279566 h 1918780"/>
                <a:gd name="connsiteX1-89" fmla="*/ 197161 w 1012450"/>
                <a:gd name="connsiteY1-90" fmla="*/ 507120 h 1918780"/>
                <a:gd name="connsiteX2-91" fmla="*/ 487186 w 1012450"/>
                <a:gd name="connsiteY2-92" fmla="*/ 15399 h 1918780"/>
                <a:gd name="connsiteX3-93" fmla="*/ 1012450 w 1012450"/>
                <a:gd name="connsiteY3-94" fmla="*/ 1093299 h 1918780"/>
                <a:gd name="connsiteX4-95" fmla="*/ 554920 w 1012450"/>
                <a:gd name="connsiteY4-96" fmla="*/ 1917199 h 1918780"/>
                <a:gd name="connsiteX5-97" fmla="*/ 12722 w 1012450"/>
                <a:gd name="connsiteY5-98" fmla="*/ 1279566 h 1918780"/>
                <a:gd name="connsiteX0-99" fmla="*/ 12722 w 1012450"/>
                <a:gd name="connsiteY0-100" fmla="*/ 1283883 h 1923097"/>
                <a:gd name="connsiteX1-101" fmla="*/ 197161 w 1012450"/>
                <a:gd name="connsiteY1-102" fmla="*/ 511437 h 1923097"/>
                <a:gd name="connsiteX2-103" fmla="*/ 487186 w 1012450"/>
                <a:gd name="connsiteY2-104" fmla="*/ 19716 h 1923097"/>
                <a:gd name="connsiteX3-105" fmla="*/ 1012450 w 1012450"/>
                <a:gd name="connsiteY3-106" fmla="*/ 1097616 h 1923097"/>
                <a:gd name="connsiteX4-107" fmla="*/ 554920 w 1012450"/>
                <a:gd name="connsiteY4-108" fmla="*/ 1921516 h 1923097"/>
                <a:gd name="connsiteX5-109" fmla="*/ 12722 w 1012450"/>
                <a:gd name="connsiteY5-110" fmla="*/ 1283883 h 1923097"/>
                <a:gd name="connsiteX0-111" fmla="*/ 1942 w 1001670"/>
                <a:gd name="connsiteY0-112" fmla="*/ 1283883 h 1923365"/>
                <a:gd name="connsiteX1-113" fmla="*/ 186381 w 1001670"/>
                <a:gd name="connsiteY1-114" fmla="*/ 511437 h 1923365"/>
                <a:gd name="connsiteX2-115" fmla="*/ 476406 w 1001670"/>
                <a:gd name="connsiteY2-116" fmla="*/ 19716 h 1923365"/>
                <a:gd name="connsiteX3-117" fmla="*/ 1001670 w 1001670"/>
                <a:gd name="connsiteY3-118" fmla="*/ 1097616 h 1923365"/>
                <a:gd name="connsiteX4-119" fmla="*/ 544140 w 1001670"/>
                <a:gd name="connsiteY4-120" fmla="*/ 1921516 h 1923365"/>
                <a:gd name="connsiteX5-121" fmla="*/ 1942 w 1001670"/>
                <a:gd name="connsiteY5-122" fmla="*/ 1283883 h 1923365"/>
                <a:gd name="connsiteX0-123" fmla="*/ 5448 w 1005176"/>
                <a:gd name="connsiteY0-124" fmla="*/ 1283883 h 1923405"/>
                <a:gd name="connsiteX1-125" fmla="*/ 189887 w 1005176"/>
                <a:gd name="connsiteY1-126" fmla="*/ 511437 h 1923405"/>
                <a:gd name="connsiteX2-127" fmla="*/ 479912 w 1005176"/>
                <a:gd name="connsiteY2-128" fmla="*/ 19716 h 1923405"/>
                <a:gd name="connsiteX3-129" fmla="*/ 1005176 w 1005176"/>
                <a:gd name="connsiteY3-130" fmla="*/ 1097616 h 1923405"/>
                <a:gd name="connsiteX4-131" fmla="*/ 547646 w 1005176"/>
                <a:gd name="connsiteY4-132" fmla="*/ 1921516 h 1923405"/>
                <a:gd name="connsiteX5-133" fmla="*/ 5448 w 1005176"/>
                <a:gd name="connsiteY5-134" fmla="*/ 1283883 h 192340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61" y="connsiteY5-62"/>
                </a:cxn>
              </a:cxnLst>
              <a:rect l="l" t="t" r="r" b="b"/>
              <a:pathLst>
                <a:path w="1005176" h="1923405">
                  <a:moveTo>
                    <a:pt x="5448" y="1283883"/>
                  </a:moveTo>
                  <a:cubicBezTo>
                    <a:pt x="64354" y="972670"/>
                    <a:pt x="110810" y="709432"/>
                    <a:pt x="189887" y="511437"/>
                  </a:cubicBezTo>
                  <a:cubicBezTo>
                    <a:pt x="141964" y="203376"/>
                    <a:pt x="344031" y="-77981"/>
                    <a:pt x="479912" y="19716"/>
                  </a:cubicBezTo>
                  <a:cubicBezTo>
                    <a:pt x="615794" y="117413"/>
                    <a:pt x="1005176" y="600504"/>
                    <a:pt x="1005176" y="1097616"/>
                  </a:cubicBezTo>
                  <a:cubicBezTo>
                    <a:pt x="1005176" y="1594728"/>
                    <a:pt x="714267" y="1890471"/>
                    <a:pt x="547646" y="1921516"/>
                  </a:cubicBezTo>
                  <a:cubicBezTo>
                    <a:pt x="381025" y="1952561"/>
                    <a:pt x="-53458" y="1595096"/>
                    <a:pt x="5448" y="1283883"/>
                  </a:cubicBezTo>
                  <a:close/>
                </a:path>
              </a:pathLst>
            </a:custGeom>
            <a:solidFill>
              <a:srgbClr val="BFBF6E"/>
            </a:solidFill>
            <a:ln w="28575">
              <a:solidFill>
                <a:srgbClr val="6B7047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3"/>
            <p:cNvSpPr/>
            <p:nvPr/>
          </p:nvSpPr>
          <p:spPr>
            <a:xfrm>
              <a:off x="5864474" y="1700808"/>
              <a:ext cx="962085" cy="2061877"/>
            </a:xfrm>
            <a:custGeom>
              <a:avLst/>
              <a:gdLst>
                <a:gd name="connsiteX0" fmla="*/ 0 w 1152128"/>
                <a:gd name="connsiteY0" fmla="*/ 900100 h 1800200"/>
                <a:gd name="connsiteX1" fmla="*/ 576064 w 1152128"/>
                <a:gd name="connsiteY1" fmla="*/ 0 h 1800200"/>
                <a:gd name="connsiteX2" fmla="*/ 1152128 w 1152128"/>
                <a:gd name="connsiteY2" fmla="*/ 900100 h 1800200"/>
                <a:gd name="connsiteX3" fmla="*/ 576064 w 1152128"/>
                <a:gd name="connsiteY3" fmla="*/ 1800200 h 1800200"/>
                <a:gd name="connsiteX4" fmla="*/ 0 w 1152128"/>
                <a:gd name="connsiteY4" fmla="*/ 900100 h 1800200"/>
                <a:gd name="connsiteX0-1" fmla="*/ 0 w 855795"/>
                <a:gd name="connsiteY0-2" fmla="*/ 866295 h 1800319"/>
                <a:gd name="connsiteX1-3" fmla="*/ 279731 w 855795"/>
                <a:gd name="connsiteY1-4" fmla="*/ 62 h 1800319"/>
                <a:gd name="connsiteX2-5" fmla="*/ 855795 w 855795"/>
                <a:gd name="connsiteY2-6" fmla="*/ 900162 h 1800319"/>
                <a:gd name="connsiteX3-7" fmla="*/ 279731 w 855795"/>
                <a:gd name="connsiteY3-8" fmla="*/ 1800262 h 1800319"/>
                <a:gd name="connsiteX4-9" fmla="*/ 0 w 855795"/>
                <a:gd name="connsiteY4-10" fmla="*/ 866295 h 1800319"/>
                <a:gd name="connsiteX0-11" fmla="*/ 0 w 1050528"/>
                <a:gd name="connsiteY0-12" fmla="*/ 1191479 h 1811719"/>
                <a:gd name="connsiteX1-13" fmla="*/ 474464 w 1050528"/>
                <a:gd name="connsiteY1-14" fmla="*/ 3512 h 1811719"/>
                <a:gd name="connsiteX2-15" fmla="*/ 1050528 w 1050528"/>
                <a:gd name="connsiteY2-16" fmla="*/ 903612 h 1811719"/>
                <a:gd name="connsiteX3-17" fmla="*/ 474464 w 1050528"/>
                <a:gd name="connsiteY3-18" fmla="*/ 1803712 h 1811719"/>
                <a:gd name="connsiteX4-19" fmla="*/ 0 w 1050528"/>
                <a:gd name="connsiteY4-20" fmla="*/ 1191479 h 1811719"/>
                <a:gd name="connsiteX0-21" fmla="*/ 299 w 1050827"/>
                <a:gd name="connsiteY0-22" fmla="*/ 1191479 h 1833226"/>
                <a:gd name="connsiteX1-23" fmla="*/ 474763 w 1050827"/>
                <a:gd name="connsiteY1-24" fmla="*/ 3512 h 1833226"/>
                <a:gd name="connsiteX2-25" fmla="*/ 1050827 w 1050827"/>
                <a:gd name="connsiteY2-26" fmla="*/ 903612 h 1833226"/>
                <a:gd name="connsiteX3-27" fmla="*/ 542497 w 1050827"/>
                <a:gd name="connsiteY3-28" fmla="*/ 1829112 h 1833226"/>
                <a:gd name="connsiteX4-29" fmla="*/ 299 w 1050827"/>
                <a:gd name="connsiteY4-30" fmla="*/ 1191479 h 1833226"/>
                <a:gd name="connsiteX0-31" fmla="*/ 13597 w 1064125"/>
                <a:gd name="connsiteY0-32" fmla="*/ 1191479 h 1833071"/>
                <a:gd name="connsiteX1-33" fmla="*/ 488061 w 1064125"/>
                <a:gd name="connsiteY1-34" fmla="*/ 3512 h 1833071"/>
                <a:gd name="connsiteX2-35" fmla="*/ 1064125 w 1064125"/>
                <a:gd name="connsiteY2-36" fmla="*/ 903612 h 1833071"/>
                <a:gd name="connsiteX3-37" fmla="*/ 555795 w 1064125"/>
                <a:gd name="connsiteY3-38" fmla="*/ 1829112 h 1833071"/>
                <a:gd name="connsiteX4-39" fmla="*/ 13597 w 1064125"/>
                <a:gd name="connsiteY4-40" fmla="*/ 1191479 h 1833071"/>
                <a:gd name="connsiteX0-41" fmla="*/ 13597 w 1064125"/>
                <a:gd name="connsiteY0-42" fmla="*/ 1210174 h 1851766"/>
                <a:gd name="connsiteX1-43" fmla="*/ 299636 w 1064125"/>
                <a:gd name="connsiteY1-44" fmla="*/ 353061 h 1851766"/>
                <a:gd name="connsiteX2-45" fmla="*/ 488061 w 1064125"/>
                <a:gd name="connsiteY2-46" fmla="*/ 22207 h 1851766"/>
                <a:gd name="connsiteX3-47" fmla="*/ 1064125 w 1064125"/>
                <a:gd name="connsiteY3-48" fmla="*/ 922307 h 1851766"/>
                <a:gd name="connsiteX4-49" fmla="*/ 555795 w 1064125"/>
                <a:gd name="connsiteY4-50" fmla="*/ 1847807 h 1851766"/>
                <a:gd name="connsiteX5" fmla="*/ 13597 w 1064125"/>
                <a:gd name="connsiteY5" fmla="*/ 1210174 h 1851766"/>
                <a:gd name="connsiteX0-51" fmla="*/ 13597 w 1064125"/>
                <a:gd name="connsiteY0-52" fmla="*/ 1282057 h 1923649"/>
                <a:gd name="connsiteX1-53" fmla="*/ 299636 w 1064125"/>
                <a:gd name="connsiteY1-54" fmla="*/ 424944 h 1923649"/>
                <a:gd name="connsiteX2-55" fmla="*/ 488061 w 1064125"/>
                <a:gd name="connsiteY2-56" fmla="*/ 17890 h 1923649"/>
                <a:gd name="connsiteX3-57" fmla="*/ 1064125 w 1064125"/>
                <a:gd name="connsiteY3-58" fmla="*/ 994190 h 1923649"/>
                <a:gd name="connsiteX4-59" fmla="*/ 555795 w 1064125"/>
                <a:gd name="connsiteY4-60" fmla="*/ 1919690 h 1923649"/>
                <a:gd name="connsiteX5-61" fmla="*/ 13597 w 1064125"/>
                <a:gd name="connsiteY5-62" fmla="*/ 1282057 h 1923649"/>
                <a:gd name="connsiteX0-63" fmla="*/ 13233 w 970628"/>
                <a:gd name="connsiteY0-64" fmla="*/ 1281644 h 1923449"/>
                <a:gd name="connsiteX1-65" fmla="*/ 299272 w 970628"/>
                <a:gd name="connsiteY1-66" fmla="*/ 424531 h 1923449"/>
                <a:gd name="connsiteX2-67" fmla="*/ 487697 w 970628"/>
                <a:gd name="connsiteY2-68" fmla="*/ 17477 h 1923449"/>
                <a:gd name="connsiteX3-69" fmla="*/ 970628 w 970628"/>
                <a:gd name="connsiteY3-70" fmla="*/ 985310 h 1923449"/>
                <a:gd name="connsiteX4-71" fmla="*/ 555431 w 970628"/>
                <a:gd name="connsiteY4-72" fmla="*/ 1919277 h 1923449"/>
                <a:gd name="connsiteX5-73" fmla="*/ 13233 w 970628"/>
                <a:gd name="connsiteY5-74" fmla="*/ 1281644 h 1923449"/>
                <a:gd name="connsiteX0-75" fmla="*/ 13396 w 1013124"/>
                <a:gd name="connsiteY0-76" fmla="*/ 1287214 h 1926627"/>
                <a:gd name="connsiteX1-77" fmla="*/ 299435 w 1013124"/>
                <a:gd name="connsiteY1-78" fmla="*/ 430101 h 1926627"/>
                <a:gd name="connsiteX2-79" fmla="*/ 487860 w 1013124"/>
                <a:gd name="connsiteY2-80" fmla="*/ 23047 h 1926627"/>
                <a:gd name="connsiteX3-81" fmla="*/ 1013124 w 1013124"/>
                <a:gd name="connsiteY3-82" fmla="*/ 1100947 h 1926627"/>
                <a:gd name="connsiteX4-83" fmla="*/ 555594 w 1013124"/>
                <a:gd name="connsiteY4-84" fmla="*/ 1924847 h 1926627"/>
                <a:gd name="connsiteX5-85" fmla="*/ 13396 w 1013124"/>
                <a:gd name="connsiteY5-86" fmla="*/ 1287214 h 1926627"/>
                <a:gd name="connsiteX0-87" fmla="*/ 12722 w 1012450"/>
                <a:gd name="connsiteY0-88" fmla="*/ 1279566 h 1918780"/>
                <a:gd name="connsiteX1-89" fmla="*/ 197161 w 1012450"/>
                <a:gd name="connsiteY1-90" fmla="*/ 507120 h 1918780"/>
                <a:gd name="connsiteX2-91" fmla="*/ 487186 w 1012450"/>
                <a:gd name="connsiteY2-92" fmla="*/ 15399 h 1918780"/>
                <a:gd name="connsiteX3-93" fmla="*/ 1012450 w 1012450"/>
                <a:gd name="connsiteY3-94" fmla="*/ 1093299 h 1918780"/>
                <a:gd name="connsiteX4-95" fmla="*/ 554920 w 1012450"/>
                <a:gd name="connsiteY4-96" fmla="*/ 1917199 h 1918780"/>
                <a:gd name="connsiteX5-97" fmla="*/ 12722 w 1012450"/>
                <a:gd name="connsiteY5-98" fmla="*/ 1279566 h 1918780"/>
                <a:gd name="connsiteX0-99" fmla="*/ 12722 w 1012450"/>
                <a:gd name="connsiteY0-100" fmla="*/ 1283883 h 1923097"/>
                <a:gd name="connsiteX1-101" fmla="*/ 197161 w 1012450"/>
                <a:gd name="connsiteY1-102" fmla="*/ 511437 h 1923097"/>
                <a:gd name="connsiteX2-103" fmla="*/ 487186 w 1012450"/>
                <a:gd name="connsiteY2-104" fmla="*/ 19716 h 1923097"/>
                <a:gd name="connsiteX3-105" fmla="*/ 1012450 w 1012450"/>
                <a:gd name="connsiteY3-106" fmla="*/ 1097616 h 1923097"/>
                <a:gd name="connsiteX4-107" fmla="*/ 554920 w 1012450"/>
                <a:gd name="connsiteY4-108" fmla="*/ 1921516 h 1923097"/>
                <a:gd name="connsiteX5-109" fmla="*/ 12722 w 1012450"/>
                <a:gd name="connsiteY5-110" fmla="*/ 1283883 h 1923097"/>
                <a:gd name="connsiteX0-111" fmla="*/ 1942 w 1001670"/>
                <a:gd name="connsiteY0-112" fmla="*/ 1283883 h 1923365"/>
                <a:gd name="connsiteX1-113" fmla="*/ 186381 w 1001670"/>
                <a:gd name="connsiteY1-114" fmla="*/ 511437 h 1923365"/>
                <a:gd name="connsiteX2-115" fmla="*/ 476406 w 1001670"/>
                <a:gd name="connsiteY2-116" fmla="*/ 19716 h 1923365"/>
                <a:gd name="connsiteX3-117" fmla="*/ 1001670 w 1001670"/>
                <a:gd name="connsiteY3-118" fmla="*/ 1097616 h 1923365"/>
                <a:gd name="connsiteX4-119" fmla="*/ 544140 w 1001670"/>
                <a:gd name="connsiteY4-120" fmla="*/ 1921516 h 1923365"/>
                <a:gd name="connsiteX5-121" fmla="*/ 1942 w 1001670"/>
                <a:gd name="connsiteY5-122" fmla="*/ 1283883 h 1923365"/>
                <a:gd name="connsiteX0-123" fmla="*/ 5448 w 1005176"/>
                <a:gd name="connsiteY0-124" fmla="*/ 1283883 h 1923405"/>
                <a:gd name="connsiteX1-125" fmla="*/ 189887 w 1005176"/>
                <a:gd name="connsiteY1-126" fmla="*/ 511437 h 1923405"/>
                <a:gd name="connsiteX2-127" fmla="*/ 479912 w 1005176"/>
                <a:gd name="connsiteY2-128" fmla="*/ 19716 h 1923405"/>
                <a:gd name="connsiteX3-129" fmla="*/ 1005176 w 1005176"/>
                <a:gd name="connsiteY3-130" fmla="*/ 1097616 h 1923405"/>
                <a:gd name="connsiteX4-131" fmla="*/ 547646 w 1005176"/>
                <a:gd name="connsiteY4-132" fmla="*/ 1921516 h 1923405"/>
                <a:gd name="connsiteX5-133" fmla="*/ 5448 w 1005176"/>
                <a:gd name="connsiteY5-134" fmla="*/ 1283883 h 1923405"/>
                <a:gd name="connsiteX0-135" fmla="*/ 5297 w 920358"/>
                <a:gd name="connsiteY0-136" fmla="*/ 1284754 h 1923969"/>
                <a:gd name="connsiteX1-137" fmla="*/ 189736 w 920358"/>
                <a:gd name="connsiteY1-138" fmla="*/ 512308 h 1923969"/>
                <a:gd name="connsiteX2-139" fmla="*/ 479761 w 920358"/>
                <a:gd name="connsiteY2-140" fmla="*/ 20587 h 1923969"/>
                <a:gd name="connsiteX3-141" fmla="*/ 920358 w 920358"/>
                <a:gd name="connsiteY3-142" fmla="*/ 1115420 h 1923969"/>
                <a:gd name="connsiteX4-143" fmla="*/ 547495 w 920358"/>
                <a:gd name="connsiteY4-144" fmla="*/ 1922387 h 1923969"/>
                <a:gd name="connsiteX5-145" fmla="*/ 5297 w 920358"/>
                <a:gd name="connsiteY5-146" fmla="*/ 1284754 h 1923969"/>
                <a:gd name="connsiteX0-147" fmla="*/ 5297 w 920358"/>
                <a:gd name="connsiteY0-148" fmla="*/ 1284754 h 1923969"/>
                <a:gd name="connsiteX1-149" fmla="*/ 189736 w 920358"/>
                <a:gd name="connsiteY1-150" fmla="*/ 512308 h 1923969"/>
                <a:gd name="connsiteX2-151" fmla="*/ 479761 w 920358"/>
                <a:gd name="connsiteY2-152" fmla="*/ 20587 h 1923969"/>
                <a:gd name="connsiteX3-153" fmla="*/ 920358 w 920358"/>
                <a:gd name="connsiteY3-154" fmla="*/ 1115420 h 1923969"/>
                <a:gd name="connsiteX4-155" fmla="*/ 547495 w 920358"/>
                <a:gd name="connsiteY4-156" fmla="*/ 1922387 h 1923969"/>
                <a:gd name="connsiteX5-157" fmla="*/ 5297 w 920358"/>
                <a:gd name="connsiteY5-158" fmla="*/ 1284754 h 1923969"/>
                <a:gd name="connsiteX0-159" fmla="*/ 5795 w 870056"/>
                <a:gd name="connsiteY0-160" fmla="*/ 1284754 h 1923969"/>
                <a:gd name="connsiteX1-161" fmla="*/ 139434 w 870056"/>
                <a:gd name="connsiteY1-162" fmla="*/ 512308 h 1923969"/>
                <a:gd name="connsiteX2-163" fmla="*/ 429459 w 870056"/>
                <a:gd name="connsiteY2-164" fmla="*/ 20587 h 1923969"/>
                <a:gd name="connsiteX3-165" fmla="*/ 870056 w 870056"/>
                <a:gd name="connsiteY3-166" fmla="*/ 1115420 h 1923969"/>
                <a:gd name="connsiteX4-167" fmla="*/ 497193 w 870056"/>
                <a:gd name="connsiteY4-168" fmla="*/ 1922387 h 1923969"/>
                <a:gd name="connsiteX5-169" fmla="*/ 5795 w 870056"/>
                <a:gd name="connsiteY5-170" fmla="*/ 1284754 h 1923969"/>
                <a:gd name="connsiteX0-171" fmla="*/ 8478 w 872739"/>
                <a:gd name="connsiteY0-172" fmla="*/ 1286600 h 1925562"/>
                <a:gd name="connsiteX1-173" fmla="*/ 209850 w 872739"/>
                <a:gd name="connsiteY1-174" fmla="*/ 497221 h 1925562"/>
                <a:gd name="connsiteX2-175" fmla="*/ 432142 w 872739"/>
                <a:gd name="connsiteY2-176" fmla="*/ 22433 h 1925562"/>
                <a:gd name="connsiteX3-177" fmla="*/ 872739 w 872739"/>
                <a:gd name="connsiteY3-178" fmla="*/ 1117266 h 1925562"/>
                <a:gd name="connsiteX4-179" fmla="*/ 499876 w 872739"/>
                <a:gd name="connsiteY4-180" fmla="*/ 1924233 h 1925562"/>
                <a:gd name="connsiteX5-181" fmla="*/ 8478 w 872739"/>
                <a:gd name="connsiteY5-182" fmla="*/ 1286600 h 1925562"/>
                <a:gd name="connsiteX0-183" fmla="*/ 8478 w 872739"/>
                <a:gd name="connsiteY0-184" fmla="*/ 1286134 h 1925096"/>
                <a:gd name="connsiteX1-185" fmla="*/ 209850 w 872739"/>
                <a:gd name="connsiteY1-186" fmla="*/ 496755 h 1925096"/>
                <a:gd name="connsiteX2-187" fmla="*/ 432142 w 872739"/>
                <a:gd name="connsiteY2-188" fmla="*/ 21967 h 1925096"/>
                <a:gd name="connsiteX3-189" fmla="*/ 872739 w 872739"/>
                <a:gd name="connsiteY3-190" fmla="*/ 1116800 h 1925096"/>
                <a:gd name="connsiteX4-191" fmla="*/ 499876 w 872739"/>
                <a:gd name="connsiteY4-192" fmla="*/ 1923767 h 1925096"/>
                <a:gd name="connsiteX5-193" fmla="*/ 8478 w 872739"/>
                <a:gd name="connsiteY5-194" fmla="*/ 1286134 h 1925096"/>
                <a:gd name="connsiteX0-195" fmla="*/ 8478 w 872739"/>
                <a:gd name="connsiteY0-196" fmla="*/ 1278163 h 1917125"/>
                <a:gd name="connsiteX1-197" fmla="*/ 209850 w 872739"/>
                <a:gd name="connsiteY1-198" fmla="*/ 488784 h 1917125"/>
                <a:gd name="connsiteX2-199" fmla="*/ 398275 w 872739"/>
                <a:gd name="connsiteY2-200" fmla="*/ 22462 h 1917125"/>
                <a:gd name="connsiteX3-201" fmla="*/ 872739 w 872739"/>
                <a:gd name="connsiteY3-202" fmla="*/ 1108829 h 1917125"/>
                <a:gd name="connsiteX4-203" fmla="*/ 499876 w 872739"/>
                <a:gd name="connsiteY4-204" fmla="*/ 1915796 h 1917125"/>
                <a:gd name="connsiteX5-205" fmla="*/ 8478 w 872739"/>
                <a:gd name="connsiteY5-206" fmla="*/ 1278163 h 1917125"/>
                <a:gd name="connsiteX0-207" fmla="*/ 3543 w 867804"/>
                <a:gd name="connsiteY0-208" fmla="*/ 1278163 h 1917077"/>
                <a:gd name="connsiteX1-209" fmla="*/ 204915 w 867804"/>
                <a:gd name="connsiteY1-210" fmla="*/ 488784 h 1917077"/>
                <a:gd name="connsiteX2-211" fmla="*/ 393340 w 867804"/>
                <a:gd name="connsiteY2-212" fmla="*/ 22462 h 1917077"/>
                <a:gd name="connsiteX3-213" fmla="*/ 867804 w 867804"/>
                <a:gd name="connsiteY3-214" fmla="*/ 1108829 h 1917077"/>
                <a:gd name="connsiteX4-215" fmla="*/ 494941 w 867804"/>
                <a:gd name="connsiteY4-216" fmla="*/ 1915796 h 1917077"/>
                <a:gd name="connsiteX5-217" fmla="*/ 3543 w 867804"/>
                <a:gd name="connsiteY5-218" fmla="*/ 1278163 h 1917077"/>
                <a:gd name="connsiteX0-219" fmla="*/ 3543 w 867804"/>
                <a:gd name="connsiteY0-220" fmla="*/ 1278163 h 1917077"/>
                <a:gd name="connsiteX1-221" fmla="*/ 204915 w 867804"/>
                <a:gd name="connsiteY1-222" fmla="*/ 488784 h 1917077"/>
                <a:gd name="connsiteX2-223" fmla="*/ 393340 w 867804"/>
                <a:gd name="connsiteY2-224" fmla="*/ 22462 h 1917077"/>
                <a:gd name="connsiteX3-225" fmla="*/ 867804 w 867804"/>
                <a:gd name="connsiteY3-226" fmla="*/ 1108829 h 1917077"/>
                <a:gd name="connsiteX4-227" fmla="*/ 494941 w 867804"/>
                <a:gd name="connsiteY4-228" fmla="*/ 1915796 h 1917077"/>
                <a:gd name="connsiteX5-229" fmla="*/ 3543 w 867804"/>
                <a:gd name="connsiteY5-230" fmla="*/ 1278163 h 1917077"/>
                <a:gd name="connsiteX0-231" fmla="*/ 3543 w 868991"/>
                <a:gd name="connsiteY0-232" fmla="*/ 1278163 h 1917077"/>
                <a:gd name="connsiteX1-233" fmla="*/ 204915 w 868991"/>
                <a:gd name="connsiteY1-234" fmla="*/ 488784 h 1917077"/>
                <a:gd name="connsiteX2-235" fmla="*/ 393340 w 868991"/>
                <a:gd name="connsiteY2-236" fmla="*/ 22462 h 1917077"/>
                <a:gd name="connsiteX3-237" fmla="*/ 867804 w 868991"/>
                <a:gd name="connsiteY3-238" fmla="*/ 1108829 h 1917077"/>
                <a:gd name="connsiteX4-239" fmla="*/ 494941 w 868991"/>
                <a:gd name="connsiteY4-240" fmla="*/ 1915796 h 1917077"/>
                <a:gd name="connsiteX5-241" fmla="*/ 3543 w 868991"/>
                <a:gd name="connsiteY5-242" fmla="*/ 1278163 h 1917077"/>
                <a:gd name="connsiteX0-243" fmla="*/ 3577 w 894366"/>
                <a:gd name="connsiteY0-244" fmla="*/ 1277708 h 1916746"/>
                <a:gd name="connsiteX1-245" fmla="*/ 204949 w 894366"/>
                <a:gd name="connsiteY1-246" fmla="*/ 488329 h 1916746"/>
                <a:gd name="connsiteX2-247" fmla="*/ 393374 w 894366"/>
                <a:gd name="connsiteY2-248" fmla="*/ 22007 h 1916746"/>
                <a:gd name="connsiteX3-249" fmla="*/ 893238 w 894366"/>
                <a:gd name="connsiteY3-250" fmla="*/ 1099907 h 1916746"/>
                <a:gd name="connsiteX4-251" fmla="*/ 494975 w 894366"/>
                <a:gd name="connsiteY4-252" fmla="*/ 1915341 h 1916746"/>
                <a:gd name="connsiteX5-253" fmla="*/ 3577 w 894366"/>
                <a:gd name="connsiteY5-254" fmla="*/ 1277708 h 1916746"/>
                <a:gd name="connsiteX0-255" fmla="*/ 3577 w 894366"/>
                <a:gd name="connsiteY0-256" fmla="*/ 1277708 h 1916746"/>
                <a:gd name="connsiteX1-257" fmla="*/ 204949 w 894366"/>
                <a:gd name="connsiteY1-258" fmla="*/ 488329 h 1916746"/>
                <a:gd name="connsiteX2-259" fmla="*/ 393374 w 894366"/>
                <a:gd name="connsiteY2-260" fmla="*/ 22007 h 1916746"/>
                <a:gd name="connsiteX3-261" fmla="*/ 893238 w 894366"/>
                <a:gd name="connsiteY3-262" fmla="*/ 1099907 h 1916746"/>
                <a:gd name="connsiteX4-263" fmla="*/ 494975 w 894366"/>
                <a:gd name="connsiteY4-264" fmla="*/ 1915341 h 1916746"/>
                <a:gd name="connsiteX5-265" fmla="*/ 3577 w 894366"/>
                <a:gd name="connsiteY5-266" fmla="*/ 1277708 h 191674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61" y="connsiteY5-62"/>
                </a:cxn>
              </a:cxnLst>
              <a:rect l="l" t="t" r="r" b="b"/>
              <a:pathLst>
                <a:path w="894366" h="1916746">
                  <a:moveTo>
                    <a:pt x="3577" y="1277708"/>
                  </a:moveTo>
                  <a:cubicBezTo>
                    <a:pt x="48373" y="1056806"/>
                    <a:pt x="125872" y="686324"/>
                    <a:pt x="204949" y="488329"/>
                  </a:cubicBezTo>
                  <a:cubicBezTo>
                    <a:pt x="250160" y="188734"/>
                    <a:pt x="278659" y="-79923"/>
                    <a:pt x="393374" y="22007"/>
                  </a:cubicBezTo>
                  <a:cubicBezTo>
                    <a:pt x="508089" y="123937"/>
                    <a:pt x="918638" y="602795"/>
                    <a:pt x="893238" y="1099907"/>
                  </a:cubicBezTo>
                  <a:cubicBezTo>
                    <a:pt x="850904" y="1698620"/>
                    <a:pt x="643252" y="1885708"/>
                    <a:pt x="494975" y="1915341"/>
                  </a:cubicBezTo>
                  <a:cubicBezTo>
                    <a:pt x="346698" y="1944974"/>
                    <a:pt x="-41219" y="1498610"/>
                    <a:pt x="3577" y="1277708"/>
                  </a:cubicBezTo>
                  <a:close/>
                </a:path>
              </a:pathLst>
            </a:custGeom>
            <a:solidFill>
              <a:srgbClr val="F5E6BC"/>
            </a:solidFill>
            <a:ln w="28575">
              <a:solidFill>
                <a:srgbClr val="6B7047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7"/>
            <p:cNvSpPr/>
            <p:nvPr/>
          </p:nvSpPr>
          <p:spPr>
            <a:xfrm>
              <a:off x="6057690" y="2620544"/>
              <a:ext cx="575651" cy="808456"/>
            </a:xfrm>
            <a:custGeom>
              <a:avLst/>
              <a:gdLst>
                <a:gd name="connsiteX0" fmla="*/ 0 w 672976"/>
                <a:gd name="connsiteY0" fmla="*/ 336488 h 672976"/>
                <a:gd name="connsiteX1" fmla="*/ 336488 w 672976"/>
                <a:gd name="connsiteY1" fmla="*/ 0 h 672976"/>
                <a:gd name="connsiteX2" fmla="*/ 672976 w 672976"/>
                <a:gd name="connsiteY2" fmla="*/ 336488 h 672976"/>
                <a:gd name="connsiteX3" fmla="*/ 336488 w 672976"/>
                <a:gd name="connsiteY3" fmla="*/ 672976 h 672976"/>
                <a:gd name="connsiteX4" fmla="*/ 0 w 672976"/>
                <a:gd name="connsiteY4" fmla="*/ 336488 h 672976"/>
                <a:gd name="connsiteX0-1" fmla="*/ 187 w 673163"/>
                <a:gd name="connsiteY0-2" fmla="*/ 471955 h 808443"/>
                <a:gd name="connsiteX1-3" fmla="*/ 302808 w 673163"/>
                <a:gd name="connsiteY1-4" fmla="*/ 0 h 808443"/>
                <a:gd name="connsiteX2-5" fmla="*/ 673163 w 673163"/>
                <a:gd name="connsiteY2-6" fmla="*/ 471955 h 808443"/>
                <a:gd name="connsiteX3-7" fmla="*/ 336675 w 673163"/>
                <a:gd name="connsiteY3-8" fmla="*/ 808443 h 808443"/>
                <a:gd name="connsiteX4-9" fmla="*/ 187 w 673163"/>
                <a:gd name="connsiteY4-10" fmla="*/ 471955 h 808443"/>
                <a:gd name="connsiteX0-11" fmla="*/ 166 w 605408"/>
                <a:gd name="connsiteY0-12" fmla="*/ 463493 h 808456"/>
                <a:gd name="connsiteX1-13" fmla="*/ 235053 w 605408"/>
                <a:gd name="connsiteY1-14" fmla="*/ 4 h 808456"/>
                <a:gd name="connsiteX2-15" fmla="*/ 605408 w 605408"/>
                <a:gd name="connsiteY2-16" fmla="*/ 471959 h 808456"/>
                <a:gd name="connsiteX3-17" fmla="*/ 268920 w 605408"/>
                <a:gd name="connsiteY3-18" fmla="*/ 808447 h 808456"/>
                <a:gd name="connsiteX4-19" fmla="*/ 166 w 605408"/>
                <a:gd name="connsiteY4-20" fmla="*/ 463493 h 808456"/>
                <a:gd name="connsiteX0-21" fmla="*/ 156 w 546131"/>
                <a:gd name="connsiteY0-22" fmla="*/ 463493 h 808456"/>
                <a:gd name="connsiteX1-23" fmla="*/ 235043 w 546131"/>
                <a:gd name="connsiteY1-24" fmla="*/ 4 h 808456"/>
                <a:gd name="connsiteX2-25" fmla="*/ 546131 w 546131"/>
                <a:gd name="connsiteY2-26" fmla="*/ 471959 h 808456"/>
                <a:gd name="connsiteX3-27" fmla="*/ 268910 w 546131"/>
                <a:gd name="connsiteY3-28" fmla="*/ 808447 h 808456"/>
                <a:gd name="connsiteX4-29" fmla="*/ 156 w 546131"/>
                <a:gd name="connsiteY4-30" fmla="*/ 463493 h 808456"/>
                <a:gd name="connsiteX0-31" fmla="*/ 159 w 571534"/>
                <a:gd name="connsiteY0-32" fmla="*/ 463493 h 808456"/>
                <a:gd name="connsiteX1-33" fmla="*/ 235046 w 571534"/>
                <a:gd name="connsiteY1-34" fmla="*/ 4 h 808456"/>
                <a:gd name="connsiteX2-35" fmla="*/ 571534 w 571534"/>
                <a:gd name="connsiteY2-36" fmla="*/ 471959 h 808456"/>
                <a:gd name="connsiteX3-37" fmla="*/ 268913 w 571534"/>
                <a:gd name="connsiteY3-38" fmla="*/ 808447 h 808456"/>
                <a:gd name="connsiteX4-39" fmla="*/ 159 w 571534"/>
                <a:gd name="connsiteY4-40" fmla="*/ 463493 h 808456"/>
                <a:gd name="connsiteX0-41" fmla="*/ 159 w 574404"/>
                <a:gd name="connsiteY0-42" fmla="*/ 463493 h 808456"/>
                <a:gd name="connsiteX1-43" fmla="*/ 235046 w 574404"/>
                <a:gd name="connsiteY1-44" fmla="*/ 4 h 808456"/>
                <a:gd name="connsiteX2-45" fmla="*/ 571534 w 574404"/>
                <a:gd name="connsiteY2-46" fmla="*/ 471959 h 808456"/>
                <a:gd name="connsiteX3-47" fmla="*/ 268913 w 574404"/>
                <a:gd name="connsiteY3-48" fmla="*/ 808447 h 808456"/>
                <a:gd name="connsiteX4-49" fmla="*/ 159 w 574404"/>
                <a:gd name="connsiteY4-50" fmla="*/ 463493 h 808456"/>
                <a:gd name="connsiteX0-51" fmla="*/ 1406 w 575651"/>
                <a:gd name="connsiteY0-52" fmla="*/ 463493 h 808456"/>
                <a:gd name="connsiteX1-53" fmla="*/ 236293 w 575651"/>
                <a:gd name="connsiteY1-54" fmla="*/ 4 h 808456"/>
                <a:gd name="connsiteX2-55" fmla="*/ 572781 w 575651"/>
                <a:gd name="connsiteY2-56" fmla="*/ 471959 h 808456"/>
                <a:gd name="connsiteX3-57" fmla="*/ 270160 w 575651"/>
                <a:gd name="connsiteY3-58" fmla="*/ 808447 h 808456"/>
                <a:gd name="connsiteX4-59" fmla="*/ 1406 w 575651"/>
                <a:gd name="connsiteY4-60" fmla="*/ 463493 h 8084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5651" h="808456">
                  <a:moveTo>
                    <a:pt x="1406" y="463493"/>
                  </a:moveTo>
                  <a:cubicBezTo>
                    <a:pt x="21161" y="328752"/>
                    <a:pt x="141064" y="-1407"/>
                    <a:pt x="236293" y="4"/>
                  </a:cubicBezTo>
                  <a:cubicBezTo>
                    <a:pt x="331522" y="1415"/>
                    <a:pt x="606648" y="277656"/>
                    <a:pt x="572781" y="471959"/>
                  </a:cubicBezTo>
                  <a:cubicBezTo>
                    <a:pt x="572781" y="657796"/>
                    <a:pt x="365389" y="809858"/>
                    <a:pt x="270160" y="808447"/>
                  </a:cubicBezTo>
                  <a:cubicBezTo>
                    <a:pt x="174931" y="807036"/>
                    <a:pt x="-18349" y="598234"/>
                    <a:pt x="1406" y="463493"/>
                  </a:cubicBezTo>
                  <a:close/>
                </a:path>
              </a:pathLst>
            </a:custGeom>
            <a:solidFill>
              <a:srgbClr val="E8CF98"/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057690" y="2548545"/>
              <a:ext cx="575651" cy="808456"/>
            </a:xfrm>
            <a:custGeom>
              <a:avLst/>
              <a:gdLst>
                <a:gd name="connsiteX0" fmla="*/ 0 w 672976"/>
                <a:gd name="connsiteY0" fmla="*/ 336488 h 672976"/>
                <a:gd name="connsiteX1" fmla="*/ 336488 w 672976"/>
                <a:gd name="connsiteY1" fmla="*/ 0 h 672976"/>
                <a:gd name="connsiteX2" fmla="*/ 672976 w 672976"/>
                <a:gd name="connsiteY2" fmla="*/ 336488 h 672976"/>
                <a:gd name="connsiteX3" fmla="*/ 336488 w 672976"/>
                <a:gd name="connsiteY3" fmla="*/ 672976 h 672976"/>
                <a:gd name="connsiteX4" fmla="*/ 0 w 672976"/>
                <a:gd name="connsiteY4" fmla="*/ 336488 h 672976"/>
                <a:gd name="connsiteX0-1" fmla="*/ 187 w 673163"/>
                <a:gd name="connsiteY0-2" fmla="*/ 471955 h 808443"/>
                <a:gd name="connsiteX1-3" fmla="*/ 302808 w 673163"/>
                <a:gd name="connsiteY1-4" fmla="*/ 0 h 808443"/>
                <a:gd name="connsiteX2-5" fmla="*/ 673163 w 673163"/>
                <a:gd name="connsiteY2-6" fmla="*/ 471955 h 808443"/>
                <a:gd name="connsiteX3-7" fmla="*/ 336675 w 673163"/>
                <a:gd name="connsiteY3-8" fmla="*/ 808443 h 808443"/>
                <a:gd name="connsiteX4-9" fmla="*/ 187 w 673163"/>
                <a:gd name="connsiteY4-10" fmla="*/ 471955 h 808443"/>
                <a:gd name="connsiteX0-11" fmla="*/ 166 w 605408"/>
                <a:gd name="connsiteY0-12" fmla="*/ 463493 h 808456"/>
                <a:gd name="connsiteX1-13" fmla="*/ 235053 w 605408"/>
                <a:gd name="connsiteY1-14" fmla="*/ 4 h 808456"/>
                <a:gd name="connsiteX2-15" fmla="*/ 605408 w 605408"/>
                <a:gd name="connsiteY2-16" fmla="*/ 471959 h 808456"/>
                <a:gd name="connsiteX3-17" fmla="*/ 268920 w 605408"/>
                <a:gd name="connsiteY3-18" fmla="*/ 808447 h 808456"/>
                <a:gd name="connsiteX4-19" fmla="*/ 166 w 605408"/>
                <a:gd name="connsiteY4-20" fmla="*/ 463493 h 808456"/>
                <a:gd name="connsiteX0-21" fmla="*/ 156 w 546131"/>
                <a:gd name="connsiteY0-22" fmla="*/ 463493 h 808456"/>
                <a:gd name="connsiteX1-23" fmla="*/ 235043 w 546131"/>
                <a:gd name="connsiteY1-24" fmla="*/ 4 h 808456"/>
                <a:gd name="connsiteX2-25" fmla="*/ 546131 w 546131"/>
                <a:gd name="connsiteY2-26" fmla="*/ 471959 h 808456"/>
                <a:gd name="connsiteX3-27" fmla="*/ 268910 w 546131"/>
                <a:gd name="connsiteY3-28" fmla="*/ 808447 h 808456"/>
                <a:gd name="connsiteX4-29" fmla="*/ 156 w 546131"/>
                <a:gd name="connsiteY4-30" fmla="*/ 463493 h 808456"/>
                <a:gd name="connsiteX0-31" fmla="*/ 159 w 571534"/>
                <a:gd name="connsiteY0-32" fmla="*/ 463493 h 808456"/>
                <a:gd name="connsiteX1-33" fmla="*/ 235046 w 571534"/>
                <a:gd name="connsiteY1-34" fmla="*/ 4 h 808456"/>
                <a:gd name="connsiteX2-35" fmla="*/ 571534 w 571534"/>
                <a:gd name="connsiteY2-36" fmla="*/ 471959 h 808456"/>
                <a:gd name="connsiteX3-37" fmla="*/ 268913 w 571534"/>
                <a:gd name="connsiteY3-38" fmla="*/ 808447 h 808456"/>
                <a:gd name="connsiteX4-39" fmla="*/ 159 w 571534"/>
                <a:gd name="connsiteY4-40" fmla="*/ 463493 h 808456"/>
                <a:gd name="connsiteX0-41" fmla="*/ 159 w 574404"/>
                <a:gd name="connsiteY0-42" fmla="*/ 463493 h 808456"/>
                <a:gd name="connsiteX1-43" fmla="*/ 235046 w 574404"/>
                <a:gd name="connsiteY1-44" fmla="*/ 4 h 808456"/>
                <a:gd name="connsiteX2-45" fmla="*/ 571534 w 574404"/>
                <a:gd name="connsiteY2-46" fmla="*/ 471959 h 808456"/>
                <a:gd name="connsiteX3-47" fmla="*/ 268913 w 574404"/>
                <a:gd name="connsiteY3-48" fmla="*/ 808447 h 808456"/>
                <a:gd name="connsiteX4-49" fmla="*/ 159 w 574404"/>
                <a:gd name="connsiteY4-50" fmla="*/ 463493 h 808456"/>
                <a:gd name="connsiteX0-51" fmla="*/ 1406 w 575651"/>
                <a:gd name="connsiteY0-52" fmla="*/ 463493 h 808456"/>
                <a:gd name="connsiteX1-53" fmla="*/ 236293 w 575651"/>
                <a:gd name="connsiteY1-54" fmla="*/ 4 h 808456"/>
                <a:gd name="connsiteX2-55" fmla="*/ 572781 w 575651"/>
                <a:gd name="connsiteY2-56" fmla="*/ 471959 h 808456"/>
                <a:gd name="connsiteX3-57" fmla="*/ 270160 w 575651"/>
                <a:gd name="connsiteY3-58" fmla="*/ 808447 h 808456"/>
                <a:gd name="connsiteX4-59" fmla="*/ 1406 w 575651"/>
                <a:gd name="connsiteY4-60" fmla="*/ 463493 h 8084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5651" h="808456">
                  <a:moveTo>
                    <a:pt x="1406" y="463493"/>
                  </a:moveTo>
                  <a:cubicBezTo>
                    <a:pt x="21161" y="328752"/>
                    <a:pt x="141064" y="-1407"/>
                    <a:pt x="236293" y="4"/>
                  </a:cubicBezTo>
                  <a:cubicBezTo>
                    <a:pt x="331522" y="1415"/>
                    <a:pt x="606648" y="277656"/>
                    <a:pt x="572781" y="471959"/>
                  </a:cubicBezTo>
                  <a:cubicBezTo>
                    <a:pt x="572781" y="657796"/>
                    <a:pt x="365389" y="809858"/>
                    <a:pt x="270160" y="808447"/>
                  </a:cubicBezTo>
                  <a:cubicBezTo>
                    <a:pt x="174931" y="807036"/>
                    <a:pt x="-18349" y="598234"/>
                    <a:pt x="1406" y="463493"/>
                  </a:cubicBezTo>
                  <a:close/>
                </a:path>
              </a:pathLst>
            </a:custGeom>
            <a:solidFill>
              <a:srgbClr val="9C7065"/>
            </a:solidFill>
            <a:ln>
              <a:noFill/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7"/>
            <p:cNvSpPr/>
            <p:nvPr/>
          </p:nvSpPr>
          <p:spPr>
            <a:xfrm>
              <a:off x="6096000" y="2666999"/>
              <a:ext cx="473221" cy="690002"/>
            </a:xfrm>
            <a:custGeom>
              <a:avLst/>
              <a:gdLst>
                <a:gd name="connsiteX0" fmla="*/ 0 w 672976"/>
                <a:gd name="connsiteY0" fmla="*/ 336488 h 672976"/>
                <a:gd name="connsiteX1" fmla="*/ 336488 w 672976"/>
                <a:gd name="connsiteY1" fmla="*/ 0 h 672976"/>
                <a:gd name="connsiteX2" fmla="*/ 672976 w 672976"/>
                <a:gd name="connsiteY2" fmla="*/ 336488 h 672976"/>
                <a:gd name="connsiteX3" fmla="*/ 336488 w 672976"/>
                <a:gd name="connsiteY3" fmla="*/ 672976 h 672976"/>
                <a:gd name="connsiteX4" fmla="*/ 0 w 672976"/>
                <a:gd name="connsiteY4" fmla="*/ 336488 h 672976"/>
                <a:gd name="connsiteX0-1" fmla="*/ 187 w 673163"/>
                <a:gd name="connsiteY0-2" fmla="*/ 471955 h 808443"/>
                <a:gd name="connsiteX1-3" fmla="*/ 302808 w 673163"/>
                <a:gd name="connsiteY1-4" fmla="*/ 0 h 808443"/>
                <a:gd name="connsiteX2-5" fmla="*/ 673163 w 673163"/>
                <a:gd name="connsiteY2-6" fmla="*/ 471955 h 808443"/>
                <a:gd name="connsiteX3-7" fmla="*/ 336675 w 673163"/>
                <a:gd name="connsiteY3-8" fmla="*/ 808443 h 808443"/>
                <a:gd name="connsiteX4-9" fmla="*/ 187 w 673163"/>
                <a:gd name="connsiteY4-10" fmla="*/ 471955 h 808443"/>
                <a:gd name="connsiteX0-11" fmla="*/ 166 w 605408"/>
                <a:gd name="connsiteY0-12" fmla="*/ 463493 h 808456"/>
                <a:gd name="connsiteX1-13" fmla="*/ 235053 w 605408"/>
                <a:gd name="connsiteY1-14" fmla="*/ 4 h 808456"/>
                <a:gd name="connsiteX2-15" fmla="*/ 605408 w 605408"/>
                <a:gd name="connsiteY2-16" fmla="*/ 471959 h 808456"/>
                <a:gd name="connsiteX3-17" fmla="*/ 268920 w 605408"/>
                <a:gd name="connsiteY3-18" fmla="*/ 808447 h 808456"/>
                <a:gd name="connsiteX4-19" fmla="*/ 166 w 605408"/>
                <a:gd name="connsiteY4-20" fmla="*/ 463493 h 808456"/>
                <a:gd name="connsiteX0-21" fmla="*/ 156 w 546131"/>
                <a:gd name="connsiteY0-22" fmla="*/ 463493 h 808456"/>
                <a:gd name="connsiteX1-23" fmla="*/ 235043 w 546131"/>
                <a:gd name="connsiteY1-24" fmla="*/ 4 h 808456"/>
                <a:gd name="connsiteX2-25" fmla="*/ 546131 w 546131"/>
                <a:gd name="connsiteY2-26" fmla="*/ 471959 h 808456"/>
                <a:gd name="connsiteX3-27" fmla="*/ 268910 w 546131"/>
                <a:gd name="connsiteY3-28" fmla="*/ 808447 h 808456"/>
                <a:gd name="connsiteX4-29" fmla="*/ 156 w 546131"/>
                <a:gd name="connsiteY4-30" fmla="*/ 463493 h 808456"/>
                <a:gd name="connsiteX0-31" fmla="*/ 159 w 571534"/>
                <a:gd name="connsiteY0-32" fmla="*/ 463493 h 808456"/>
                <a:gd name="connsiteX1-33" fmla="*/ 235046 w 571534"/>
                <a:gd name="connsiteY1-34" fmla="*/ 4 h 808456"/>
                <a:gd name="connsiteX2-35" fmla="*/ 571534 w 571534"/>
                <a:gd name="connsiteY2-36" fmla="*/ 471959 h 808456"/>
                <a:gd name="connsiteX3-37" fmla="*/ 268913 w 571534"/>
                <a:gd name="connsiteY3-38" fmla="*/ 808447 h 808456"/>
                <a:gd name="connsiteX4-39" fmla="*/ 159 w 571534"/>
                <a:gd name="connsiteY4-40" fmla="*/ 463493 h 808456"/>
                <a:gd name="connsiteX0-41" fmla="*/ 159 w 574404"/>
                <a:gd name="connsiteY0-42" fmla="*/ 463493 h 808456"/>
                <a:gd name="connsiteX1-43" fmla="*/ 235046 w 574404"/>
                <a:gd name="connsiteY1-44" fmla="*/ 4 h 808456"/>
                <a:gd name="connsiteX2-45" fmla="*/ 571534 w 574404"/>
                <a:gd name="connsiteY2-46" fmla="*/ 471959 h 808456"/>
                <a:gd name="connsiteX3-47" fmla="*/ 268913 w 574404"/>
                <a:gd name="connsiteY3-48" fmla="*/ 808447 h 808456"/>
                <a:gd name="connsiteX4-49" fmla="*/ 159 w 574404"/>
                <a:gd name="connsiteY4-50" fmla="*/ 463493 h 808456"/>
                <a:gd name="connsiteX0-51" fmla="*/ 1406 w 575651"/>
                <a:gd name="connsiteY0-52" fmla="*/ 463493 h 808456"/>
                <a:gd name="connsiteX1-53" fmla="*/ 236293 w 575651"/>
                <a:gd name="connsiteY1-54" fmla="*/ 4 h 808456"/>
                <a:gd name="connsiteX2-55" fmla="*/ 572781 w 575651"/>
                <a:gd name="connsiteY2-56" fmla="*/ 471959 h 808456"/>
                <a:gd name="connsiteX3-57" fmla="*/ 270160 w 575651"/>
                <a:gd name="connsiteY3-58" fmla="*/ 808447 h 808456"/>
                <a:gd name="connsiteX4-59" fmla="*/ 1406 w 575651"/>
                <a:gd name="connsiteY4-60" fmla="*/ 463493 h 8084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5651" h="808456">
                  <a:moveTo>
                    <a:pt x="1406" y="463493"/>
                  </a:moveTo>
                  <a:cubicBezTo>
                    <a:pt x="21161" y="328752"/>
                    <a:pt x="141064" y="-1407"/>
                    <a:pt x="236293" y="4"/>
                  </a:cubicBezTo>
                  <a:cubicBezTo>
                    <a:pt x="331522" y="1415"/>
                    <a:pt x="606648" y="277656"/>
                    <a:pt x="572781" y="471959"/>
                  </a:cubicBezTo>
                  <a:cubicBezTo>
                    <a:pt x="572781" y="657796"/>
                    <a:pt x="365389" y="809858"/>
                    <a:pt x="270160" y="808447"/>
                  </a:cubicBezTo>
                  <a:cubicBezTo>
                    <a:pt x="174931" y="807036"/>
                    <a:pt x="-18349" y="598234"/>
                    <a:pt x="1406" y="463493"/>
                  </a:cubicBezTo>
                  <a:close/>
                </a:path>
              </a:pathLst>
            </a:custGeom>
            <a:solidFill>
              <a:srgbClr val="6A3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7"/>
            <p:cNvSpPr/>
            <p:nvPr/>
          </p:nvSpPr>
          <p:spPr>
            <a:xfrm>
              <a:off x="6139228" y="2802467"/>
              <a:ext cx="388820" cy="546066"/>
            </a:xfrm>
            <a:custGeom>
              <a:avLst/>
              <a:gdLst>
                <a:gd name="connsiteX0" fmla="*/ 0 w 672976"/>
                <a:gd name="connsiteY0" fmla="*/ 336488 h 672976"/>
                <a:gd name="connsiteX1" fmla="*/ 336488 w 672976"/>
                <a:gd name="connsiteY1" fmla="*/ 0 h 672976"/>
                <a:gd name="connsiteX2" fmla="*/ 672976 w 672976"/>
                <a:gd name="connsiteY2" fmla="*/ 336488 h 672976"/>
                <a:gd name="connsiteX3" fmla="*/ 336488 w 672976"/>
                <a:gd name="connsiteY3" fmla="*/ 672976 h 672976"/>
                <a:gd name="connsiteX4" fmla="*/ 0 w 672976"/>
                <a:gd name="connsiteY4" fmla="*/ 336488 h 672976"/>
                <a:gd name="connsiteX0-1" fmla="*/ 187 w 673163"/>
                <a:gd name="connsiteY0-2" fmla="*/ 471955 h 808443"/>
                <a:gd name="connsiteX1-3" fmla="*/ 302808 w 673163"/>
                <a:gd name="connsiteY1-4" fmla="*/ 0 h 808443"/>
                <a:gd name="connsiteX2-5" fmla="*/ 673163 w 673163"/>
                <a:gd name="connsiteY2-6" fmla="*/ 471955 h 808443"/>
                <a:gd name="connsiteX3-7" fmla="*/ 336675 w 673163"/>
                <a:gd name="connsiteY3-8" fmla="*/ 808443 h 808443"/>
                <a:gd name="connsiteX4-9" fmla="*/ 187 w 673163"/>
                <a:gd name="connsiteY4-10" fmla="*/ 471955 h 808443"/>
                <a:gd name="connsiteX0-11" fmla="*/ 166 w 605408"/>
                <a:gd name="connsiteY0-12" fmla="*/ 463493 h 808456"/>
                <a:gd name="connsiteX1-13" fmla="*/ 235053 w 605408"/>
                <a:gd name="connsiteY1-14" fmla="*/ 4 h 808456"/>
                <a:gd name="connsiteX2-15" fmla="*/ 605408 w 605408"/>
                <a:gd name="connsiteY2-16" fmla="*/ 471959 h 808456"/>
                <a:gd name="connsiteX3-17" fmla="*/ 268920 w 605408"/>
                <a:gd name="connsiteY3-18" fmla="*/ 808447 h 808456"/>
                <a:gd name="connsiteX4-19" fmla="*/ 166 w 605408"/>
                <a:gd name="connsiteY4-20" fmla="*/ 463493 h 808456"/>
                <a:gd name="connsiteX0-21" fmla="*/ 156 w 546131"/>
                <a:gd name="connsiteY0-22" fmla="*/ 463493 h 808456"/>
                <a:gd name="connsiteX1-23" fmla="*/ 235043 w 546131"/>
                <a:gd name="connsiteY1-24" fmla="*/ 4 h 808456"/>
                <a:gd name="connsiteX2-25" fmla="*/ 546131 w 546131"/>
                <a:gd name="connsiteY2-26" fmla="*/ 471959 h 808456"/>
                <a:gd name="connsiteX3-27" fmla="*/ 268910 w 546131"/>
                <a:gd name="connsiteY3-28" fmla="*/ 808447 h 808456"/>
                <a:gd name="connsiteX4-29" fmla="*/ 156 w 546131"/>
                <a:gd name="connsiteY4-30" fmla="*/ 463493 h 808456"/>
                <a:gd name="connsiteX0-31" fmla="*/ 159 w 571534"/>
                <a:gd name="connsiteY0-32" fmla="*/ 463493 h 808456"/>
                <a:gd name="connsiteX1-33" fmla="*/ 235046 w 571534"/>
                <a:gd name="connsiteY1-34" fmla="*/ 4 h 808456"/>
                <a:gd name="connsiteX2-35" fmla="*/ 571534 w 571534"/>
                <a:gd name="connsiteY2-36" fmla="*/ 471959 h 808456"/>
                <a:gd name="connsiteX3-37" fmla="*/ 268913 w 571534"/>
                <a:gd name="connsiteY3-38" fmla="*/ 808447 h 808456"/>
                <a:gd name="connsiteX4-39" fmla="*/ 159 w 571534"/>
                <a:gd name="connsiteY4-40" fmla="*/ 463493 h 808456"/>
                <a:gd name="connsiteX0-41" fmla="*/ 159 w 574404"/>
                <a:gd name="connsiteY0-42" fmla="*/ 463493 h 808456"/>
                <a:gd name="connsiteX1-43" fmla="*/ 235046 w 574404"/>
                <a:gd name="connsiteY1-44" fmla="*/ 4 h 808456"/>
                <a:gd name="connsiteX2-45" fmla="*/ 571534 w 574404"/>
                <a:gd name="connsiteY2-46" fmla="*/ 471959 h 808456"/>
                <a:gd name="connsiteX3-47" fmla="*/ 268913 w 574404"/>
                <a:gd name="connsiteY3-48" fmla="*/ 808447 h 808456"/>
                <a:gd name="connsiteX4-49" fmla="*/ 159 w 574404"/>
                <a:gd name="connsiteY4-50" fmla="*/ 463493 h 808456"/>
                <a:gd name="connsiteX0-51" fmla="*/ 1406 w 575651"/>
                <a:gd name="connsiteY0-52" fmla="*/ 463493 h 808456"/>
                <a:gd name="connsiteX1-53" fmla="*/ 236293 w 575651"/>
                <a:gd name="connsiteY1-54" fmla="*/ 4 h 808456"/>
                <a:gd name="connsiteX2-55" fmla="*/ 572781 w 575651"/>
                <a:gd name="connsiteY2-56" fmla="*/ 471959 h 808456"/>
                <a:gd name="connsiteX3-57" fmla="*/ 270160 w 575651"/>
                <a:gd name="connsiteY3-58" fmla="*/ 808447 h 808456"/>
                <a:gd name="connsiteX4-59" fmla="*/ 1406 w 575651"/>
                <a:gd name="connsiteY4-60" fmla="*/ 463493 h 8084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5651" h="808456">
                  <a:moveTo>
                    <a:pt x="1406" y="463493"/>
                  </a:moveTo>
                  <a:cubicBezTo>
                    <a:pt x="21161" y="328752"/>
                    <a:pt x="141064" y="-1407"/>
                    <a:pt x="236293" y="4"/>
                  </a:cubicBezTo>
                  <a:cubicBezTo>
                    <a:pt x="331522" y="1415"/>
                    <a:pt x="606648" y="277656"/>
                    <a:pt x="572781" y="471959"/>
                  </a:cubicBezTo>
                  <a:cubicBezTo>
                    <a:pt x="572781" y="657796"/>
                    <a:pt x="365389" y="809858"/>
                    <a:pt x="270160" y="808447"/>
                  </a:cubicBezTo>
                  <a:cubicBezTo>
                    <a:pt x="174931" y="807036"/>
                    <a:pt x="-18349" y="598234"/>
                    <a:pt x="1406" y="463493"/>
                  </a:cubicBezTo>
                  <a:close/>
                </a:path>
              </a:pathLst>
            </a:custGeom>
            <a:solidFill>
              <a:srgbClr val="A16656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标题 1"/>
          <p:cNvSpPr txBox="1"/>
          <p:nvPr/>
        </p:nvSpPr>
        <p:spPr>
          <a:xfrm>
            <a:off x="6154924" y="1324795"/>
            <a:ext cx="3960440" cy="536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Tools</a:t>
            </a:r>
          </a:p>
        </p:txBody>
      </p:sp>
      <p:sp>
        <p:nvSpPr>
          <p:cNvPr id="15" name="标题 1"/>
          <p:cNvSpPr txBox="1"/>
          <p:nvPr/>
        </p:nvSpPr>
        <p:spPr>
          <a:xfrm>
            <a:off x="5497016" y="940057"/>
            <a:ext cx="609600" cy="358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6141775" y="726452"/>
            <a:ext cx="5292588" cy="759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使用工具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6168008" y="2353006"/>
            <a:ext cx="3960440" cy="536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Lexical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and Syntax Analysis</a:t>
            </a:r>
          </a:p>
        </p:txBody>
      </p:sp>
      <p:sp>
        <p:nvSpPr>
          <p:cNvPr id="18" name="标题 1"/>
          <p:cNvSpPr txBox="1"/>
          <p:nvPr/>
        </p:nvSpPr>
        <p:spPr>
          <a:xfrm>
            <a:off x="5486400" y="2049332"/>
            <a:ext cx="609600" cy="358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19" name="标题 1"/>
          <p:cNvSpPr txBox="1"/>
          <p:nvPr/>
        </p:nvSpPr>
        <p:spPr>
          <a:xfrm>
            <a:off x="6096000" y="1861622"/>
            <a:ext cx="3384376" cy="730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词语法分析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6165540" y="3446568"/>
            <a:ext cx="3960440" cy="536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Semantic Analysis</a:t>
            </a:r>
          </a:p>
        </p:txBody>
      </p:sp>
      <p:sp>
        <p:nvSpPr>
          <p:cNvPr id="21" name="标题 1"/>
          <p:cNvSpPr txBox="1"/>
          <p:nvPr/>
        </p:nvSpPr>
        <p:spPr>
          <a:xfrm>
            <a:off x="5507632" y="3106607"/>
            <a:ext cx="609600" cy="358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2" name="标题 1"/>
          <p:cNvSpPr txBox="1"/>
          <p:nvPr/>
        </p:nvSpPr>
        <p:spPr>
          <a:xfrm>
            <a:off x="6106616" y="3106607"/>
            <a:ext cx="3188304" cy="37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语义分析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6154924" y="4530723"/>
            <a:ext cx="3960440" cy="536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Difficulties and Highlights</a:t>
            </a:r>
          </a:p>
        </p:txBody>
      </p:sp>
      <p:sp>
        <p:nvSpPr>
          <p:cNvPr id="24" name="标题 1"/>
          <p:cNvSpPr txBox="1"/>
          <p:nvPr/>
        </p:nvSpPr>
        <p:spPr>
          <a:xfrm>
            <a:off x="5497016" y="4190762"/>
            <a:ext cx="609600" cy="358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04</a:t>
            </a:r>
          </a:p>
        </p:txBody>
      </p:sp>
      <p:sp>
        <p:nvSpPr>
          <p:cNvPr id="25" name="标题 1"/>
          <p:cNvSpPr txBox="1"/>
          <p:nvPr/>
        </p:nvSpPr>
        <p:spPr>
          <a:xfrm>
            <a:off x="6096000" y="4189227"/>
            <a:ext cx="1440160" cy="358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Comfortaa" panose="020F0603070200060003" pitchFamily="34" charset="0"/>
              <a:ea typeface="Arial Unicode MS" panose="020B060402020202020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6154924" y="5599104"/>
            <a:ext cx="3960440" cy="536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Test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Case</a:t>
            </a:r>
          </a:p>
        </p:txBody>
      </p:sp>
      <p:sp>
        <p:nvSpPr>
          <p:cNvPr id="27" name="标题 1"/>
          <p:cNvSpPr txBox="1"/>
          <p:nvPr/>
        </p:nvSpPr>
        <p:spPr>
          <a:xfrm>
            <a:off x="5497016" y="5259143"/>
            <a:ext cx="609600" cy="358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05</a:t>
            </a:r>
          </a:p>
        </p:txBody>
      </p:sp>
      <p:sp>
        <p:nvSpPr>
          <p:cNvPr id="28" name="标题 1"/>
          <p:cNvSpPr txBox="1"/>
          <p:nvPr/>
        </p:nvSpPr>
        <p:spPr>
          <a:xfrm>
            <a:off x="6096000" y="5259143"/>
            <a:ext cx="2121504" cy="37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测试样例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983432" y="6069965"/>
            <a:ext cx="15347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>
            <a:extLst>
              <a:ext uri="{FF2B5EF4-FFF2-40B4-BE49-F238E27FC236}">
                <a16:creationId xmlns:a16="http://schemas.microsoft.com/office/drawing/2014/main" id="{1CEEBCCC-D8F0-6D49-B728-46B449FB290F}"/>
              </a:ext>
            </a:extLst>
          </p:cNvPr>
          <p:cNvSpPr txBox="1"/>
          <p:nvPr/>
        </p:nvSpPr>
        <p:spPr>
          <a:xfrm>
            <a:off x="6096000" y="4176523"/>
            <a:ext cx="3188304" cy="37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难点与亮点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 flipH="1">
            <a:off x="0" y="1"/>
            <a:ext cx="2948932" cy="2348879"/>
          </a:xfrm>
          <a:prstGeom prst="rect">
            <a:avLst/>
          </a:prstGeom>
          <a:solidFill>
            <a:srgbClr val="F6D6DB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>
            <a:off x="839416" y="1412776"/>
            <a:ext cx="45365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等腰三角形 46"/>
          <p:cNvSpPr/>
          <p:nvPr/>
        </p:nvSpPr>
        <p:spPr>
          <a:xfrm rot="16200000">
            <a:off x="11628540" y="5889348"/>
            <a:ext cx="175096" cy="15094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10EFAF33-CBD5-D34C-86F8-9AADE4B309A3}"/>
              </a:ext>
            </a:extLst>
          </p:cNvPr>
          <p:cNvSpPr txBox="1">
            <a:spLocks/>
          </p:cNvSpPr>
          <p:nvPr/>
        </p:nvSpPr>
        <p:spPr>
          <a:xfrm>
            <a:off x="894025" y="384587"/>
            <a:ext cx="60660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LLVM IR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生成：类型设计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9DEF5F4F-A5A8-F143-83FE-AA4D1BA44523}"/>
              </a:ext>
            </a:extLst>
          </p:cNvPr>
          <p:cNvSpPr txBox="1"/>
          <p:nvPr/>
        </p:nvSpPr>
        <p:spPr>
          <a:xfrm>
            <a:off x="839416" y="1710150"/>
            <a:ext cx="10369152" cy="4425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当我们声明变量时，首先获取基础的类型，此时如果变量声明如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`a[10]`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之类，它的类型会被声明为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`ARRAY`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，否则为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`VAR`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，之后我们将变量类型和基础类型相加即可得到这个变量的真实类型。如果要使用指针则声明变量如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`a[]`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即可。</a:t>
            </a:r>
          </a:p>
          <a:p>
            <a:pPr algn="just">
              <a:lnSpc>
                <a:spcPct val="150000"/>
              </a:lnSpc>
            </a:pPr>
            <a:b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这里我们设计了两个接口：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</a:t>
            </a:r>
            <a:r>
              <a:rPr lang="en-US" altLang="zh-CN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Node::</a:t>
            </a:r>
            <a:r>
              <a:rPr lang="en-US" altLang="zh-CN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getValueType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(Node *node)`		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用于获取对应节点的类型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</a:t>
            </a:r>
            <a:r>
              <a:rPr lang="en-US" altLang="zh-CN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llvm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::Value *</a:t>
            </a:r>
            <a:r>
              <a:rPr lang="en-US" altLang="zh-CN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getLlvmType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type)`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用于将类型转化为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</a:t>
            </a:r>
            <a:r>
              <a:rPr lang="en-US" altLang="zh-CN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llvm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::Value`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547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 flipH="1">
            <a:off x="0" y="1"/>
            <a:ext cx="2948932" cy="2348879"/>
          </a:xfrm>
          <a:prstGeom prst="rect">
            <a:avLst/>
          </a:prstGeom>
          <a:solidFill>
            <a:srgbClr val="F6D6DB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>
            <a:off x="839416" y="1412776"/>
            <a:ext cx="55446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等腰三角形 46"/>
          <p:cNvSpPr/>
          <p:nvPr/>
        </p:nvSpPr>
        <p:spPr>
          <a:xfrm rot="16200000">
            <a:off x="11628540" y="5889348"/>
            <a:ext cx="175096" cy="15094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10EFAF33-CBD5-D34C-86F8-9AADE4B309A3}"/>
              </a:ext>
            </a:extLst>
          </p:cNvPr>
          <p:cNvSpPr txBox="1">
            <a:spLocks/>
          </p:cNvSpPr>
          <p:nvPr/>
        </p:nvSpPr>
        <p:spPr>
          <a:xfrm>
            <a:off x="894025" y="384587"/>
            <a:ext cx="60660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LLVM IR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生成：变量声明处理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9DEF5F4F-A5A8-F143-83FE-AA4D1BA44523}"/>
              </a:ext>
            </a:extLst>
          </p:cNvPr>
          <p:cNvSpPr txBox="1"/>
          <p:nvPr/>
        </p:nvSpPr>
        <p:spPr>
          <a:xfrm>
            <a:off x="912551" y="1916831"/>
            <a:ext cx="5831521" cy="1206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Node::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getValueType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获取变量的基本类型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88C221-42C7-B344-95AB-A84560EE6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522" y="2005703"/>
            <a:ext cx="4885507" cy="708585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61E2E7FC-C20A-1541-8594-8C97DCEBF4B6}"/>
              </a:ext>
            </a:extLst>
          </p:cNvPr>
          <p:cNvSpPr txBox="1"/>
          <p:nvPr/>
        </p:nvSpPr>
        <p:spPr>
          <a:xfrm>
            <a:off x="912551" y="2649895"/>
            <a:ext cx="7502118" cy="1319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vector&lt;pair&lt;string, 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&gt;&gt; *Node::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getNameList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type)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获取变量名并判断变量是数组还是指针抑或是普通变量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3FE04528-13BC-B044-BB81-9E1B7757BD17}"/>
              </a:ext>
            </a:extLst>
          </p:cNvPr>
          <p:cNvSpPr txBox="1"/>
          <p:nvPr/>
        </p:nvSpPr>
        <p:spPr>
          <a:xfrm>
            <a:off x="912551" y="5614390"/>
            <a:ext cx="5050769" cy="1120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所有的全局变量都会被初始化为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049ED9-EF44-6E4F-A309-C3030FE015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10" y="3887587"/>
            <a:ext cx="8175326" cy="20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7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 flipH="1">
            <a:off x="0" y="1"/>
            <a:ext cx="2948932" cy="2348879"/>
          </a:xfrm>
          <a:prstGeom prst="rect">
            <a:avLst/>
          </a:prstGeom>
          <a:solidFill>
            <a:srgbClr val="F6D6DB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>
            <a:off x="839416" y="1412776"/>
            <a:ext cx="55446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等腰三角形 46"/>
          <p:cNvSpPr/>
          <p:nvPr/>
        </p:nvSpPr>
        <p:spPr>
          <a:xfrm rot="16200000">
            <a:off x="11628540" y="5889348"/>
            <a:ext cx="175096" cy="15094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10EFAF33-CBD5-D34C-86F8-9AADE4B309A3}"/>
              </a:ext>
            </a:extLst>
          </p:cNvPr>
          <p:cNvSpPr txBox="1">
            <a:spLocks/>
          </p:cNvSpPr>
          <p:nvPr/>
        </p:nvSpPr>
        <p:spPr>
          <a:xfrm>
            <a:off x="894025" y="384587"/>
            <a:ext cx="60660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LLVM IR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生成：函数定义处理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9DEF5F4F-A5A8-F143-83FE-AA4D1BA44523}"/>
              </a:ext>
            </a:extLst>
          </p:cNvPr>
          <p:cNvSpPr txBox="1"/>
          <p:nvPr/>
        </p:nvSpPr>
        <p:spPr>
          <a:xfrm>
            <a:off x="911424" y="1527373"/>
            <a:ext cx="7502118" cy="1206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vector&lt;pair&lt;string, 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llvm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::Type*&gt;&gt; *Node::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getParam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 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获取形参的名字和类型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1E2E7FC-C20A-1541-8594-8C97DCEBF4B6}"/>
              </a:ext>
            </a:extLst>
          </p:cNvPr>
          <p:cNvSpPr txBox="1"/>
          <p:nvPr/>
        </p:nvSpPr>
        <p:spPr>
          <a:xfrm>
            <a:off x="901800" y="2467118"/>
            <a:ext cx="7502118" cy="1319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static 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llvm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::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FunctionType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*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llvm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::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FunctionType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::get(...)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创建函数类型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F4E7CA4C-D370-8841-8C5F-CA4FD67773A1}"/>
              </a:ext>
            </a:extLst>
          </p:cNvPr>
          <p:cNvSpPr txBox="1"/>
          <p:nvPr/>
        </p:nvSpPr>
        <p:spPr>
          <a:xfrm>
            <a:off x="901800" y="3388774"/>
            <a:ext cx="7502118" cy="1319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static 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llvm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::Function *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llvm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::Function::Create(...)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创建函数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7F31D8A-A14C-6B4C-A427-DA5AB93FCA14}"/>
              </a:ext>
            </a:extLst>
          </p:cNvPr>
          <p:cNvSpPr txBox="1"/>
          <p:nvPr/>
        </p:nvSpPr>
        <p:spPr>
          <a:xfrm>
            <a:off x="901800" y="4309031"/>
            <a:ext cx="7502118" cy="1319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void 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llvm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::Value::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setName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const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llvm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::Twine &amp;Name)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修改形参名字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E6F34535-87EA-5344-BB99-8FAED163D8F2}"/>
              </a:ext>
            </a:extLst>
          </p:cNvPr>
          <p:cNvSpPr txBox="1"/>
          <p:nvPr/>
        </p:nvSpPr>
        <p:spPr>
          <a:xfrm>
            <a:off x="916201" y="5230687"/>
            <a:ext cx="7502118" cy="1319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llvm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::Value *Node::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irBuildCompSt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将之后的函数体转化为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IR</a:t>
            </a:r>
          </a:p>
        </p:txBody>
      </p:sp>
    </p:spTree>
    <p:extLst>
      <p:ext uri="{BB962C8B-B14F-4D97-AF65-F5344CB8AC3E}">
        <p14:creationId xmlns:p14="http://schemas.microsoft.com/office/powerpoint/2010/main" val="332872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 flipH="1">
            <a:off x="0" y="1"/>
            <a:ext cx="2948932" cy="2348879"/>
          </a:xfrm>
          <a:prstGeom prst="rect">
            <a:avLst/>
          </a:prstGeom>
          <a:solidFill>
            <a:srgbClr val="F6D6DB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>
            <a:off x="839416" y="1412776"/>
            <a:ext cx="6912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等腰三角形 46"/>
          <p:cNvSpPr/>
          <p:nvPr/>
        </p:nvSpPr>
        <p:spPr>
          <a:xfrm rot="16200000">
            <a:off x="11628540" y="5889348"/>
            <a:ext cx="175096" cy="15094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10EFAF33-CBD5-D34C-86F8-9AADE4B309A3}"/>
              </a:ext>
            </a:extLst>
          </p:cNvPr>
          <p:cNvSpPr txBox="1">
            <a:spLocks/>
          </p:cNvSpPr>
          <p:nvPr/>
        </p:nvSpPr>
        <p:spPr>
          <a:xfrm>
            <a:off x="894025" y="384587"/>
            <a:ext cx="80822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LLVM IR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生成：字符串常量声明处理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9DEF5F4F-A5A8-F143-83FE-AA4D1BA44523}"/>
              </a:ext>
            </a:extLst>
          </p:cNvPr>
          <p:cNvSpPr txBox="1"/>
          <p:nvPr/>
        </p:nvSpPr>
        <p:spPr>
          <a:xfrm>
            <a:off x="839416" y="2717644"/>
            <a:ext cx="10288558" cy="2727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与其他常量不同，普通的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</a:t>
            </a:r>
            <a:r>
              <a:rPr lang="en-US" altLang="zh-CN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`float`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`char`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`bool`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常量返回其值即可，而字符串常量则需返回其</a:t>
            </a:r>
            <a:r>
              <a:rPr lang="zh-CN" altLang="en-US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首地址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，我们可以将该地址赋值给一个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`char`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指针，也就是对应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</a:t>
            </a:r>
            <a:r>
              <a:rPr lang="en-US" altLang="zh-CN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llvm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::Type`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中的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</a:t>
            </a:r>
            <a:r>
              <a:rPr lang="en-US" altLang="zh-CN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CharPtr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显然我们是将该地址存在对应指针值的地址，这样我们就可以使用变量来指向该字符串，输出函数不支持字符串数组的输出，所以我们也要</a:t>
            </a:r>
            <a:r>
              <a:rPr lang="zh-CN" altLang="en-US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隐性转换其类型为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CharPtr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algn="just">
              <a:lnSpc>
                <a:spcPct val="150000"/>
              </a:lnSpc>
            </a:pP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695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 flipH="1">
            <a:off x="0" y="1"/>
            <a:ext cx="2948932" cy="2348879"/>
          </a:xfrm>
          <a:prstGeom prst="rect">
            <a:avLst/>
          </a:prstGeom>
          <a:solidFill>
            <a:srgbClr val="F6D6DB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>
            <a:off x="839416" y="1412776"/>
            <a:ext cx="6912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等腰三角形 46"/>
          <p:cNvSpPr/>
          <p:nvPr/>
        </p:nvSpPr>
        <p:spPr>
          <a:xfrm rot="16200000">
            <a:off x="11628540" y="5889348"/>
            <a:ext cx="175096" cy="15094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10EFAF33-CBD5-D34C-86F8-9AADE4B309A3}"/>
              </a:ext>
            </a:extLst>
          </p:cNvPr>
          <p:cNvSpPr txBox="1">
            <a:spLocks/>
          </p:cNvSpPr>
          <p:nvPr/>
        </p:nvSpPr>
        <p:spPr>
          <a:xfrm>
            <a:off x="894025" y="384587"/>
            <a:ext cx="80822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LLVM IR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生成：分支语句处理 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if</a:t>
            </a:r>
            <a:endParaRPr lang="zh-CN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9DEF5F4F-A5A8-F143-83FE-AA4D1BA44523}"/>
              </a:ext>
            </a:extLst>
          </p:cNvPr>
          <p:cNvSpPr txBox="1"/>
          <p:nvPr/>
        </p:nvSpPr>
        <p:spPr>
          <a:xfrm>
            <a:off x="894025" y="985238"/>
            <a:ext cx="10288558" cy="2727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if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语句可以分为四个基本块，分别是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condition</a:t>
            </a:r>
            <a:r>
              <a:rPr lang="zh-CN" altLang="en-US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块、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then</a:t>
            </a:r>
            <a:r>
              <a:rPr lang="zh-CN" altLang="en-US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块，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else</a:t>
            </a:r>
            <a:r>
              <a:rPr lang="zh-CN" altLang="en-US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块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，以及最后的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merge</a:t>
            </a:r>
            <a:r>
              <a:rPr lang="zh-CN" altLang="en-US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块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。无论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`if`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语句是否包含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else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，我们都会实现一个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else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块，当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if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语句不包含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else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块时，我们会创建一个空的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else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块。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7BAFFD-FAD9-4445-8E4A-EDDE5E08208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104" y="2983888"/>
            <a:ext cx="3600400" cy="351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1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 flipH="1">
            <a:off x="0" y="1"/>
            <a:ext cx="2948932" cy="2348879"/>
          </a:xfrm>
          <a:prstGeom prst="rect">
            <a:avLst/>
          </a:prstGeom>
          <a:solidFill>
            <a:srgbClr val="F6D6DB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>
            <a:off x="839416" y="1412776"/>
            <a:ext cx="6912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等腰三角形 46"/>
          <p:cNvSpPr/>
          <p:nvPr/>
        </p:nvSpPr>
        <p:spPr>
          <a:xfrm rot="16200000">
            <a:off x="11628540" y="5889348"/>
            <a:ext cx="175096" cy="15094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10EFAF33-CBD5-D34C-86F8-9AADE4B309A3}"/>
              </a:ext>
            </a:extLst>
          </p:cNvPr>
          <p:cNvSpPr txBox="1">
            <a:spLocks/>
          </p:cNvSpPr>
          <p:nvPr/>
        </p:nvSpPr>
        <p:spPr>
          <a:xfrm>
            <a:off x="894025" y="384587"/>
            <a:ext cx="80822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LLVM IR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生成：循环语句处理 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while</a:t>
            </a:r>
            <a:endParaRPr lang="zh-CN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9DEF5F4F-A5A8-F143-83FE-AA4D1BA44523}"/>
              </a:ext>
            </a:extLst>
          </p:cNvPr>
          <p:cNvSpPr txBox="1"/>
          <p:nvPr/>
        </p:nvSpPr>
        <p:spPr>
          <a:xfrm>
            <a:off x="820214" y="1287576"/>
            <a:ext cx="10801199" cy="1767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`while`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语句分为三个基本块，</a:t>
            </a:r>
            <a:r>
              <a:rPr lang="en-US" altLang="zh-CN" sz="16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condition</a:t>
            </a:r>
            <a:r>
              <a:rPr lang="zh-CN" altLang="en-US" sz="16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块、</a:t>
            </a:r>
            <a:r>
              <a:rPr lang="en-US" altLang="zh-CN" sz="16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loop</a:t>
            </a:r>
            <a:r>
              <a:rPr lang="zh-CN" altLang="en-US" sz="16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块、</a:t>
            </a:r>
            <a:r>
              <a:rPr lang="en-US" altLang="zh-CN" sz="16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afterLoop</a:t>
            </a:r>
            <a:r>
              <a:rPr lang="zh-CN" altLang="en-US" sz="16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块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en-US" altLang="zh-CN" sz="16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`break`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的功能需要我们找到最近的一个</a:t>
            </a:r>
            <a:r>
              <a:rPr lang="en-US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afterLoop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块，由于我们将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`break`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当作一个语句处理，所以它的处理和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`while`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语句的处理是分离的，我们无法直接获取当前的</a:t>
            </a:r>
            <a:r>
              <a:rPr lang="en-US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afterLoop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块，需要维持着一个栈来保存当前的</a:t>
            </a:r>
            <a:r>
              <a:rPr lang="en-US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afterLoop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块，由此我们便可以找到合适的</a:t>
            </a:r>
            <a:r>
              <a:rPr lang="en-US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afterLoop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块。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A8C5F2-7C08-1A46-A422-A84F713AE6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11"/>
          <a:stretch/>
        </p:blipFill>
        <p:spPr>
          <a:xfrm>
            <a:off x="3935760" y="2852936"/>
            <a:ext cx="3960440" cy="357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 flipH="1">
            <a:off x="0" y="1"/>
            <a:ext cx="2948932" cy="2348879"/>
          </a:xfrm>
          <a:prstGeom prst="rect">
            <a:avLst/>
          </a:prstGeom>
          <a:solidFill>
            <a:srgbClr val="F6D6DB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>
            <a:off x="839416" y="1412776"/>
            <a:ext cx="64807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等腰三角形 46"/>
          <p:cNvSpPr/>
          <p:nvPr/>
        </p:nvSpPr>
        <p:spPr>
          <a:xfrm rot="16200000">
            <a:off x="11628540" y="5889348"/>
            <a:ext cx="175096" cy="15094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10EFAF33-CBD5-D34C-86F8-9AADE4B309A3}"/>
              </a:ext>
            </a:extLst>
          </p:cNvPr>
          <p:cNvSpPr txBox="1">
            <a:spLocks/>
          </p:cNvSpPr>
          <p:nvPr/>
        </p:nvSpPr>
        <p:spPr>
          <a:xfrm>
            <a:off x="894025" y="384587"/>
            <a:ext cx="80822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LLVM IR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生成：类型自动转换处理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9DEF5F4F-A5A8-F143-83FE-AA4D1BA44523}"/>
              </a:ext>
            </a:extLst>
          </p:cNvPr>
          <p:cNvSpPr txBox="1"/>
          <p:nvPr/>
        </p:nvSpPr>
        <p:spPr>
          <a:xfrm>
            <a:off x="839416" y="1220622"/>
            <a:ext cx="10585176" cy="213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不同类型的值的表达式调用的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IR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指令不同、表达式两边类型可能不同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llvm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::Value *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llvm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::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IRBuilderBase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::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CreateCast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llvm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::Instruction::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CastOps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Op, 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llvm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::Value *V, 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llvm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::Type *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DestTy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const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llvm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::Twine &amp;Name = “") </a:t>
            </a:r>
          </a:p>
          <a:p>
            <a:pPr algn="just">
              <a:lnSpc>
                <a:spcPct val="150000"/>
              </a:lnSpc>
            </a:pP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：调用对应指令的值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92F255-C3A3-AA48-8E0A-5C4CD3D13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04" y="3184915"/>
            <a:ext cx="7924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5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 flipH="1">
            <a:off x="0" y="1"/>
            <a:ext cx="2948932" cy="2348879"/>
          </a:xfrm>
          <a:prstGeom prst="rect">
            <a:avLst/>
          </a:prstGeom>
          <a:solidFill>
            <a:srgbClr val="F6D6DB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>
            <a:off x="839416" y="1412776"/>
            <a:ext cx="514427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等腰三角形 46"/>
          <p:cNvSpPr/>
          <p:nvPr/>
        </p:nvSpPr>
        <p:spPr>
          <a:xfrm rot="16200000">
            <a:off x="11628540" y="5889348"/>
            <a:ext cx="175096" cy="15094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10EFAF33-CBD5-D34C-86F8-9AADE4B309A3}"/>
              </a:ext>
            </a:extLst>
          </p:cNvPr>
          <p:cNvSpPr txBox="1">
            <a:spLocks/>
          </p:cNvSpPr>
          <p:nvPr/>
        </p:nvSpPr>
        <p:spPr>
          <a:xfrm>
            <a:off x="894025" y="384587"/>
            <a:ext cx="80822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LLVM IR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生成：表达式处理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9DEF5F4F-A5A8-F143-83FE-AA4D1BA44523}"/>
              </a:ext>
            </a:extLst>
          </p:cNvPr>
          <p:cNvSpPr txBox="1"/>
          <p:nvPr/>
        </p:nvSpPr>
        <p:spPr>
          <a:xfrm>
            <a:off x="894025" y="1921511"/>
            <a:ext cx="10369152" cy="4135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首先是判断表达式的类型，赋值表达式与其他表达式不同。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普通表达式</a:t>
            </a:r>
            <a:endParaRPr lang="en-US" altLang="zh-CN" sz="1800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只需处理操作数的值，不涉及赋值操作，最后返回一个值即可；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依据表达式的类型选择对应的方法，还涉及到类型的隐性转换。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赋值表达式</a:t>
            </a:r>
            <a:endParaRPr lang="en-US" altLang="zh-CN" sz="1800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赋值表达式左侧是表达式的地址；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创建方法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llvm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::Value *Node::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irBuildAddr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()`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来获取其地址。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535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 flipH="1">
            <a:off x="0" y="1"/>
            <a:ext cx="2948932" cy="2348879"/>
          </a:xfrm>
          <a:prstGeom prst="rect">
            <a:avLst/>
          </a:prstGeom>
          <a:solidFill>
            <a:srgbClr val="F6D6DB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>
            <a:off x="839416" y="1412776"/>
            <a:ext cx="30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等腰三角形 46"/>
          <p:cNvSpPr/>
          <p:nvPr/>
        </p:nvSpPr>
        <p:spPr>
          <a:xfrm rot="16200000">
            <a:off x="11628540" y="5889348"/>
            <a:ext cx="175096" cy="15094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10EFAF33-CBD5-D34C-86F8-9AADE4B309A3}"/>
              </a:ext>
            </a:extLst>
          </p:cNvPr>
          <p:cNvSpPr txBox="1">
            <a:spLocks/>
          </p:cNvSpPr>
          <p:nvPr/>
        </p:nvSpPr>
        <p:spPr>
          <a:xfrm>
            <a:off x="894025" y="384587"/>
            <a:ext cx="80822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生成目标文件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9DEF5F4F-A5A8-F143-83FE-AA4D1BA44523}"/>
              </a:ext>
            </a:extLst>
          </p:cNvPr>
          <p:cNvSpPr txBox="1"/>
          <p:nvPr/>
        </p:nvSpPr>
        <p:spPr>
          <a:xfrm>
            <a:off x="894025" y="1921511"/>
            <a:ext cx="10369152" cy="4135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通过我们编译出的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parse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可执行文件可以将源代码转化为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`.</a:t>
            </a:r>
            <a:r>
              <a:rPr lang="en-US" altLang="zh-CN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文件，我们使用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</a:t>
            </a:r>
            <a:r>
              <a:rPr lang="en-US" altLang="zh-CN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llvm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-as`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命令用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`.</a:t>
            </a:r>
            <a:r>
              <a:rPr lang="en-US" altLang="zh-CN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文件生成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`.</a:t>
            </a:r>
            <a:r>
              <a:rPr lang="en-US" altLang="zh-CN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bc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文件，之后使用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llc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-filetype=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obj</a:t>
            </a:r>
            <a:r>
              <a:rPr lang="en-US" altLang="zh-CN" sz="1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*.</a:t>
            </a:r>
            <a:r>
              <a:rPr lang="en-US" altLang="zh-CN" sz="18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bc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便可生成目标文件，之后使用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`clang`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便可生成可执行文件。</a:t>
            </a:r>
          </a:p>
          <a:p>
            <a:pPr algn="just">
              <a:lnSpc>
                <a:spcPct val="150000"/>
              </a:lnSpc>
            </a:pPr>
            <a:b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25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0" y="2461547"/>
            <a:ext cx="4985951" cy="1325563"/>
          </a:xfrm>
        </p:spPr>
        <p:txBody>
          <a:bodyPr>
            <a:normAutofit/>
          </a:bodyPr>
          <a:lstStyle/>
          <a:p>
            <a:r>
              <a:rPr lang="zh-CN" altLang="en-US" sz="5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难点与亮点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911424" y="4048005"/>
            <a:ext cx="505222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Difficulties and Highlights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838201" y="1135984"/>
            <a:ext cx="10093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11424" y="3933056"/>
            <a:ext cx="24329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woman in orange pants and white T-shirt getting out of cubic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0FAD297-82C6-4C4E-8D32-0548EC964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2480817"/>
            <a:ext cx="1872208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9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0" y="2461547"/>
            <a:ext cx="4985951" cy="1325563"/>
          </a:xfrm>
        </p:spPr>
        <p:txBody>
          <a:bodyPr>
            <a:normAutofit/>
          </a:bodyPr>
          <a:lstStyle/>
          <a:p>
            <a:r>
              <a:rPr lang="zh-CN" altLang="en-US" sz="5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使用工具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911424" y="4048005"/>
            <a:ext cx="505222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Tools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838201" y="1135984"/>
            <a:ext cx="10093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11424" y="3933056"/>
            <a:ext cx="24329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woman in orange pants and white T-shirt getting out of cubic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C3754344-67A7-7A46-9E08-77BCEC27222E}"/>
              </a:ext>
            </a:extLst>
          </p:cNvPr>
          <p:cNvSpPr txBox="1"/>
          <p:nvPr/>
        </p:nvSpPr>
        <p:spPr>
          <a:xfrm>
            <a:off x="6312024" y="1028450"/>
            <a:ext cx="6073352" cy="4801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C++	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编程语言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Flex	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词法分析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Bison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语法分析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LLVM	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代码优化、中间代码生成、目标代码生成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D3.JS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AST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可视化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549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4670" y="548680"/>
            <a:ext cx="498595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难点与亮点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594736" y="1726117"/>
            <a:ext cx="24329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flatlay photography of wireless headphon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6AFB1EC7-B56F-CC4B-BA1C-C4FBBF1A3D45}"/>
              </a:ext>
            </a:extLst>
          </p:cNvPr>
          <p:cNvSpPr txBox="1"/>
          <p:nvPr/>
        </p:nvSpPr>
        <p:spPr>
          <a:xfrm>
            <a:off x="534670" y="1592983"/>
            <a:ext cx="4265871" cy="1619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333333"/>
                </a:solidFill>
                <a:latin typeface="MicrosoftYaHei"/>
              </a:rPr>
              <a:t>难点：</a:t>
            </a:r>
            <a:r>
              <a:rPr lang="en-US" altLang="zh-CN" sz="2400" b="1" dirty="0">
                <a:solidFill>
                  <a:srgbClr val="333333"/>
                </a:solidFill>
                <a:latin typeface="MicrosoftYaHei"/>
              </a:rPr>
              <a:t>LLVM</a:t>
            </a:r>
            <a:r>
              <a:rPr lang="zh-CN" altLang="en-US" sz="2400" b="1" dirty="0">
                <a:solidFill>
                  <a:srgbClr val="333333"/>
                </a:solidFill>
                <a:latin typeface="MicrosoftYaHei"/>
              </a:rPr>
              <a:t>框架学习</a:t>
            </a:r>
            <a:endParaRPr lang="zh-CN" altLang="en-US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A953E5-0B21-F04C-998F-8989FA86E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701" y="-35268"/>
            <a:ext cx="8197079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A7DCD30-1C60-4F49-9D2C-FE7006093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74" y="3374102"/>
            <a:ext cx="5876347" cy="285090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H="1">
            <a:off x="4800541" y="-22405"/>
            <a:ext cx="1440160" cy="69797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48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H="1">
            <a:off x="0" y="0"/>
            <a:ext cx="1440160" cy="14614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9733" y="192817"/>
            <a:ext cx="498595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难点与亮点</a:t>
            </a:r>
            <a:endParaRPr lang="zh-CN" altLang="en-US" sz="3600" dirty="0">
              <a:latin typeface="Comfortaa" panose="020F0603070200060003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62957" y="1370254"/>
            <a:ext cx="24329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A63919A1-806C-A545-A781-E06BBD00073F}"/>
              </a:ext>
            </a:extLst>
          </p:cNvPr>
          <p:cNvSpPr txBox="1"/>
          <p:nvPr/>
        </p:nvSpPr>
        <p:spPr>
          <a:xfrm>
            <a:off x="689733" y="1378413"/>
            <a:ext cx="4254139" cy="809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亮点：语法树可视化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070FB69-8F91-E84F-8F9A-A55DC150C14F}"/>
              </a:ext>
            </a:extLst>
          </p:cNvPr>
          <p:cNvSpPr txBox="1"/>
          <p:nvPr/>
        </p:nvSpPr>
        <p:spPr>
          <a:xfrm>
            <a:off x="3844889" y="4779193"/>
            <a:ext cx="8835462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1FFEB31-C8B1-CA41-970C-7BF747BC7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1794418"/>
            <a:ext cx="7578217" cy="46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5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0" y="2461547"/>
            <a:ext cx="4985951" cy="1325563"/>
          </a:xfrm>
        </p:spPr>
        <p:txBody>
          <a:bodyPr>
            <a:normAutofit/>
          </a:bodyPr>
          <a:lstStyle/>
          <a:p>
            <a:r>
              <a:rPr lang="zh-CN" altLang="en-US" sz="5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测试样例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911424" y="4048005"/>
            <a:ext cx="505222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Test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Cases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838201" y="1135984"/>
            <a:ext cx="10093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11424" y="3933056"/>
            <a:ext cx="24329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woman in orange pants and white T-shirt getting out of cubic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AA7FC5-CCD1-1147-8629-A6846CD8B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61547"/>
            <a:ext cx="1741399" cy="174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4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4670" y="548680"/>
            <a:ext cx="498595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C--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源码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594736" y="1726117"/>
            <a:ext cx="24329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flatlay photography of wireless headphon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flipH="1">
            <a:off x="3195500" y="-88949"/>
            <a:ext cx="1440160" cy="69797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E9216B4-707A-0B41-B7BC-001707A3A9E3}"/>
              </a:ext>
            </a:extLst>
          </p:cNvPr>
          <p:cNvSpPr/>
          <p:nvPr/>
        </p:nvSpPr>
        <p:spPr>
          <a:xfrm flipH="1">
            <a:off x="7896200" y="-55206"/>
            <a:ext cx="1440160" cy="69797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7DA5D9-2F41-DD4A-8EBD-1027FDDB1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-144464"/>
            <a:ext cx="4864490" cy="70985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4C5A06B-0AF2-7848-B1E7-416E870A4E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"/>
          <a:stretch/>
        </p:blipFill>
        <p:spPr>
          <a:xfrm>
            <a:off x="9029460" y="-65348"/>
            <a:ext cx="5434392" cy="700928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957708A-D884-3643-B771-A3B7B66A1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18" y="2185254"/>
            <a:ext cx="2829429" cy="442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2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4670" y="548680"/>
            <a:ext cx="498595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中间代码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594736" y="1726117"/>
            <a:ext cx="24329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flatlay photography of wireless headphon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E9216B4-707A-0B41-B7BC-001707A3A9E3}"/>
              </a:ext>
            </a:extLst>
          </p:cNvPr>
          <p:cNvSpPr/>
          <p:nvPr/>
        </p:nvSpPr>
        <p:spPr>
          <a:xfrm flipH="1">
            <a:off x="7896200" y="-55206"/>
            <a:ext cx="1440160" cy="69797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57708A-D884-3643-B771-A3B7B66A1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1872"/>
            <a:ext cx="3880718" cy="440592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H="1">
            <a:off x="3195500" y="-22405"/>
            <a:ext cx="1440160" cy="69797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7DA5D9-2F41-DD4A-8EBD-1027FDDB1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698" y="-115901"/>
            <a:ext cx="8301302" cy="735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1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469F2E4-4266-CD43-833D-080101D90571}"/>
              </a:ext>
            </a:extLst>
          </p:cNvPr>
          <p:cNvSpPr/>
          <p:nvPr/>
        </p:nvSpPr>
        <p:spPr>
          <a:xfrm flipH="1">
            <a:off x="0" y="1"/>
            <a:ext cx="2948932" cy="2348879"/>
          </a:xfrm>
          <a:prstGeom prst="rect">
            <a:avLst/>
          </a:prstGeom>
          <a:solidFill>
            <a:schemeClr val="accent6">
              <a:alpha val="86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4670" y="548680"/>
            <a:ext cx="520129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报错：以重定义为例</a:t>
            </a:r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>
            <a:off x="594736" y="1726117"/>
            <a:ext cx="42051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flatlay photography of wireless headphon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10EA7D-1CE9-0749-BDB8-DE345217C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62" y="3933056"/>
            <a:ext cx="11757531" cy="20162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41DF5A-7DA1-8D4A-BD03-9D6A6F75D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027" y="1174440"/>
            <a:ext cx="3930358" cy="222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1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811224" y="0"/>
            <a:ext cx="6096000" cy="6858000"/>
          </a:xfrm>
          <a:prstGeom prst="rect">
            <a:avLst/>
          </a:prstGeom>
          <a:solidFill>
            <a:schemeClr val="accent4">
              <a:alpha val="6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165232" y="0"/>
            <a:ext cx="6096000" cy="6858000"/>
          </a:xfrm>
          <a:prstGeom prst="rect">
            <a:avLst/>
          </a:prstGeom>
          <a:solidFill>
            <a:schemeClr val="accent2">
              <a:alpha val="6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482816" y="0"/>
            <a:ext cx="6096000" cy="6858000"/>
          </a:xfrm>
          <a:prstGeom prst="rect">
            <a:avLst/>
          </a:prstGeom>
          <a:solidFill>
            <a:schemeClr val="accent6">
              <a:alpha val="6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A9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16200000">
            <a:off x="5689566" y="6541148"/>
            <a:ext cx="175096" cy="15094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972408" y="3244334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94" y="1901495"/>
            <a:ext cx="4173081" cy="305501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7192261-8B66-2342-A6AE-5182ADAAEB4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394" y="138487"/>
            <a:ext cx="1500845" cy="1495842"/>
          </a:xfrm>
          <a:prstGeom prst="rect">
            <a:avLst/>
          </a:prstGeom>
        </p:spPr>
      </p:pic>
      <p:cxnSp>
        <p:nvCxnSpPr>
          <p:cNvPr id="24" name="直接连接符 17">
            <a:extLst>
              <a:ext uri="{FF2B5EF4-FFF2-40B4-BE49-F238E27FC236}">
                <a16:creationId xmlns:a16="http://schemas.microsoft.com/office/drawing/2014/main" id="{E17CF0EE-F25B-8444-B879-A61AE8B3CA83}"/>
              </a:ext>
            </a:extLst>
          </p:cNvPr>
          <p:cNvCxnSpPr>
            <a:cxnSpLocks/>
          </p:cNvCxnSpPr>
          <p:nvPr/>
        </p:nvCxnSpPr>
        <p:spPr>
          <a:xfrm flipH="1">
            <a:off x="6816080" y="3645024"/>
            <a:ext cx="444515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标题 1">
            <a:extLst>
              <a:ext uri="{FF2B5EF4-FFF2-40B4-BE49-F238E27FC236}">
                <a16:creationId xmlns:a16="http://schemas.microsoft.com/office/drawing/2014/main" id="{3A04ADCD-A33D-614A-B740-72EA507D05AE}"/>
              </a:ext>
            </a:extLst>
          </p:cNvPr>
          <p:cNvSpPr txBox="1"/>
          <p:nvPr/>
        </p:nvSpPr>
        <p:spPr>
          <a:xfrm>
            <a:off x="9902104" y="5877272"/>
            <a:ext cx="1273950" cy="2867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2021.06.27</a:t>
            </a: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8BF96757-44CB-EA43-936E-E9D521A784DF}"/>
              </a:ext>
            </a:extLst>
          </p:cNvPr>
          <p:cNvSpPr txBox="1"/>
          <p:nvPr/>
        </p:nvSpPr>
        <p:spPr>
          <a:xfrm>
            <a:off x="6694189" y="2180218"/>
            <a:ext cx="458638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THANK</a:t>
            </a:r>
            <a:r>
              <a:rPr lang="zh-CN" altLang="en-US" sz="5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5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YOU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0BDD598A-2C07-5B4F-858A-CD08D2A1101B}"/>
              </a:ext>
            </a:extLst>
          </p:cNvPr>
          <p:cNvSpPr txBox="1"/>
          <p:nvPr/>
        </p:nvSpPr>
        <p:spPr>
          <a:xfrm>
            <a:off x="7747616" y="3797317"/>
            <a:ext cx="3513616" cy="398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latin typeface="Songti SC" panose="02010600040101010101" pitchFamily="2" charset="-122"/>
                <a:ea typeface="Songti SC" panose="02010600040101010101" pitchFamily="2" charset="-122"/>
              </a:rPr>
              <a:t>小组成员：艾   琪     王   睿     宋炜铁</a:t>
            </a:r>
            <a:endParaRPr lang="en-US" altLang="zh-CN" sz="1600" b="1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1D7CF1F6-6110-674E-9D0F-74AC52468689}"/>
              </a:ext>
            </a:extLst>
          </p:cNvPr>
          <p:cNvSpPr txBox="1"/>
          <p:nvPr/>
        </p:nvSpPr>
        <p:spPr>
          <a:xfrm>
            <a:off x="8383906" y="4200285"/>
            <a:ext cx="2792148" cy="398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1600" b="1" dirty="0">
                <a:latin typeface="Songti SC" panose="02010600040101010101" pitchFamily="2" charset="-122"/>
                <a:ea typeface="Songti SC" panose="02010600040101010101" pitchFamily="2" charset="-122"/>
              </a:rPr>
              <a:t>组别：第十组</a:t>
            </a:r>
            <a:endParaRPr lang="en-US" altLang="zh-CN" sz="1600" b="1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76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0" y="2461547"/>
            <a:ext cx="4985951" cy="1325563"/>
          </a:xfrm>
        </p:spPr>
        <p:txBody>
          <a:bodyPr>
            <a:normAutofit/>
          </a:bodyPr>
          <a:lstStyle/>
          <a:p>
            <a:r>
              <a:rPr lang="zh-CN" altLang="en-US" sz="5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词语法分析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911424" y="4048005"/>
            <a:ext cx="505222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Lexical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and Syntax Analysis 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838201" y="1135984"/>
            <a:ext cx="10093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11424" y="3933056"/>
            <a:ext cx="24329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woman in orange pants and white T-shirt getting out of cubic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A"/>
              </a:clrFrom>
              <a:clrTo>
                <a:srgbClr val="FFFFFA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2302112"/>
            <a:ext cx="4981863" cy="2075776"/>
          </a:xfrm>
          <a:prstGeom prst="rect">
            <a:avLst/>
          </a:prstGeom>
          <a:ln w="0">
            <a:noFill/>
          </a:ln>
        </p:spPr>
      </p:pic>
      <p:sp>
        <p:nvSpPr>
          <p:cNvPr id="5" name="下箭头 4">
            <a:extLst>
              <a:ext uri="{FF2B5EF4-FFF2-40B4-BE49-F238E27FC236}">
                <a16:creationId xmlns:a16="http://schemas.microsoft.com/office/drawing/2014/main" id="{2CCECFE8-501F-F442-87EF-ACB2E9FC969B}"/>
              </a:ext>
            </a:extLst>
          </p:cNvPr>
          <p:cNvSpPr/>
          <p:nvPr/>
        </p:nvSpPr>
        <p:spPr>
          <a:xfrm flipH="1">
            <a:off x="8760296" y="2406531"/>
            <a:ext cx="242313" cy="878453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下箭头 14">
            <a:extLst>
              <a:ext uri="{FF2B5EF4-FFF2-40B4-BE49-F238E27FC236}">
                <a16:creationId xmlns:a16="http://schemas.microsoft.com/office/drawing/2014/main" id="{5852C886-E62F-F54D-9D6C-6809689C88B5}"/>
              </a:ext>
            </a:extLst>
          </p:cNvPr>
          <p:cNvSpPr/>
          <p:nvPr/>
        </p:nvSpPr>
        <p:spPr>
          <a:xfrm flipH="1">
            <a:off x="10678223" y="2406530"/>
            <a:ext cx="242313" cy="878453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4670" y="548680"/>
            <a:ext cx="498595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LEX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声明字段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594736" y="1726117"/>
            <a:ext cx="24329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flatlay photography of wireless headphon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37739C-F5EF-784A-A60F-F0B0BE46D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" y="3380029"/>
            <a:ext cx="4471732" cy="29021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E02E4C-1856-4D42-B9F3-5A7AB8531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70" y="0"/>
            <a:ext cx="4535129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H="1">
            <a:off x="4800541" y="-96166"/>
            <a:ext cx="1440160" cy="69797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6AFB1EC7-B56F-CC4B-BA1C-C4FBBF1A3D45}"/>
              </a:ext>
            </a:extLst>
          </p:cNvPr>
          <p:cNvSpPr txBox="1"/>
          <p:nvPr/>
        </p:nvSpPr>
        <p:spPr>
          <a:xfrm>
            <a:off x="479376" y="1709092"/>
            <a:ext cx="4265871" cy="1619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400" b="1" dirty="0">
                <a:solidFill>
                  <a:srgbClr val="333333"/>
                </a:solidFill>
                <a:latin typeface="MicrosoftYaHei"/>
              </a:rPr>
              <a:t>导入需要的头文件，包括：抽象语法树头文件、</a:t>
            </a:r>
            <a:r>
              <a:rPr lang="en-US" altLang="zh-CN" sz="1400" b="1" dirty="0" err="1">
                <a:solidFill>
                  <a:srgbClr val="333333"/>
                </a:solidFill>
                <a:latin typeface="OpenSans"/>
              </a:rPr>
              <a:t>yacc</a:t>
            </a:r>
            <a:r>
              <a:rPr lang="en-US" altLang="zh-CN" sz="1400" b="1" dirty="0">
                <a:solidFill>
                  <a:srgbClr val="333333"/>
                </a:solidFill>
                <a:latin typeface="OpenSans"/>
              </a:rPr>
              <a:t> </a:t>
            </a:r>
            <a:r>
              <a:rPr lang="zh-CN" altLang="en-US" sz="1400" b="1" dirty="0">
                <a:solidFill>
                  <a:srgbClr val="333333"/>
                </a:solidFill>
                <a:latin typeface="MicrosoftYaHei"/>
              </a:rPr>
              <a:t>生成的词法分析器头文件</a:t>
            </a:r>
            <a:r>
              <a:rPr lang="zh-CN" altLang="en-US" sz="1400" b="1" dirty="0">
                <a:solidFill>
                  <a:srgbClr val="333333"/>
                </a:solidFill>
                <a:latin typeface="OpenSans"/>
              </a:rPr>
              <a:t>、</a:t>
            </a:r>
            <a:r>
              <a:rPr lang="en-US" altLang="zh-CN" sz="1400" b="1" dirty="0">
                <a:solidFill>
                  <a:srgbClr val="333333"/>
                </a:solidFill>
                <a:latin typeface="OpenSans"/>
              </a:rPr>
              <a:t>C++ </a:t>
            </a:r>
            <a:r>
              <a:rPr lang="en-US" altLang="zh-CN" sz="1400" b="1" dirty="0" err="1">
                <a:solidFill>
                  <a:srgbClr val="333333"/>
                </a:solidFill>
                <a:latin typeface="OpenSans"/>
              </a:rPr>
              <a:t>std</a:t>
            </a:r>
            <a:r>
              <a:rPr lang="en-US" altLang="zh-CN" sz="1400" b="1" dirty="0">
                <a:solidFill>
                  <a:srgbClr val="333333"/>
                </a:solidFill>
                <a:latin typeface="OpenSans"/>
              </a:rPr>
              <a:t>::string</a:t>
            </a:r>
            <a:r>
              <a:rPr lang="zh-CN" altLang="en-US" sz="1400" b="1" dirty="0">
                <a:solidFill>
                  <a:srgbClr val="333333"/>
                </a:solidFill>
                <a:latin typeface="MicrosoftYaHei"/>
              </a:rPr>
              <a:t>头文件等，并初始化位置信息及声明相关全局变量。</a:t>
            </a:r>
            <a:endParaRPr lang="zh-CN" altLang="en-US" sz="1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H="1">
            <a:off x="0" y="0"/>
            <a:ext cx="1440160" cy="14614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9733" y="192817"/>
            <a:ext cx="498595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LEX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规则字段</a:t>
            </a:r>
            <a:endParaRPr lang="zh-CN" altLang="en-US" sz="3600" dirty="0">
              <a:latin typeface="Comfortaa" panose="020F0603070200060003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62957" y="1370254"/>
            <a:ext cx="24329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3A322F0A-0509-D049-A8CB-31F37216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461464"/>
            <a:ext cx="6154895" cy="37768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11E6AB-DF49-CF45-AE48-A98B0A96A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44" y="1461464"/>
            <a:ext cx="6480720" cy="450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4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H="1">
            <a:off x="0" y="0"/>
            <a:ext cx="1440160" cy="14614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9733" y="192817"/>
            <a:ext cx="498595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语法分析</a:t>
            </a:r>
            <a:endParaRPr lang="zh-CN" altLang="en-US" sz="3600" dirty="0">
              <a:latin typeface="Comfortaa" panose="020F0603070200060003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62957" y="1370254"/>
            <a:ext cx="24329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A63919A1-806C-A545-A781-E06BBD00073F}"/>
              </a:ext>
            </a:extLst>
          </p:cNvPr>
          <p:cNvSpPr txBox="1"/>
          <p:nvPr/>
        </p:nvSpPr>
        <p:spPr>
          <a:xfrm>
            <a:off x="689733" y="1378413"/>
            <a:ext cx="4254139" cy="809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→ 语法树，使用工具：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YACC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7F2770-4FC6-F149-952C-3874BF8B2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57" y="2195881"/>
            <a:ext cx="2690250" cy="38974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B9E551E-7EB8-C841-98F1-2A93E0A15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00" y="2603818"/>
            <a:ext cx="7842055" cy="2214604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A1FFBC6F-5E06-A54A-ADF6-B15BD93C5C37}"/>
              </a:ext>
            </a:extLst>
          </p:cNvPr>
          <p:cNvSpPr txBox="1"/>
          <p:nvPr/>
        </p:nvSpPr>
        <p:spPr>
          <a:xfrm>
            <a:off x="4097560" y="4527079"/>
            <a:ext cx="8335144" cy="2214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核心内容：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根据词法分析传出的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，按照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C--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CFG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推导式进行匹配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070FB69-8F91-E84F-8F9A-A55DC150C14F}"/>
              </a:ext>
            </a:extLst>
          </p:cNvPr>
          <p:cNvSpPr txBox="1"/>
          <p:nvPr/>
        </p:nvSpPr>
        <p:spPr>
          <a:xfrm>
            <a:off x="3844889" y="4779193"/>
            <a:ext cx="8835462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974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H="1">
            <a:off x="0" y="0"/>
            <a:ext cx="1440160" cy="14614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9733" y="192817"/>
            <a:ext cx="498595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语法分析</a:t>
            </a:r>
            <a:endParaRPr lang="zh-CN" altLang="en-US" sz="3600" dirty="0">
              <a:latin typeface="Comfortaa" panose="020F0603070200060003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62957" y="1370254"/>
            <a:ext cx="24329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A63919A1-806C-A545-A781-E06BBD00073F}"/>
              </a:ext>
            </a:extLst>
          </p:cNvPr>
          <p:cNvSpPr txBox="1"/>
          <p:nvPr/>
        </p:nvSpPr>
        <p:spPr>
          <a:xfrm>
            <a:off x="689733" y="1378413"/>
            <a:ext cx="4254139" cy="809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匹配后，执行相应的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070FB69-8F91-E84F-8F9A-A55DC150C14F}"/>
              </a:ext>
            </a:extLst>
          </p:cNvPr>
          <p:cNvSpPr txBox="1"/>
          <p:nvPr/>
        </p:nvSpPr>
        <p:spPr>
          <a:xfrm>
            <a:off x="3844889" y="4779193"/>
            <a:ext cx="8835462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3CB9B3C-9B29-4141-8789-9E1EDE8D9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76" y="2090504"/>
            <a:ext cx="4338452" cy="455958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8869963-AF43-704D-82F4-7FDB306A2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36" y="2132856"/>
            <a:ext cx="4781972" cy="427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3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H="1">
            <a:off x="0" y="0"/>
            <a:ext cx="1440160" cy="14614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9733" y="192817"/>
            <a:ext cx="498595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抽象语法树：</a:t>
            </a:r>
            <a:r>
              <a:rPr lang="en-US" altLang="zh-CN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endParaRPr lang="zh-CN" altLang="en-US" sz="3600" dirty="0">
              <a:latin typeface="Comfortaa" panose="020F0603070200060003" pitchFamily="34" charset="0"/>
            </a:endParaRPr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>
            <a:off x="762957" y="1370254"/>
            <a:ext cx="45409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A63919A1-806C-A545-A781-E06BBD00073F}"/>
              </a:ext>
            </a:extLst>
          </p:cNvPr>
          <p:cNvSpPr txBox="1"/>
          <p:nvPr/>
        </p:nvSpPr>
        <p:spPr>
          <a:xfrm>
            <a:off x="689733" y="1378413"/>
            <a:ext cx="10518835" cy="809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我们将抽象语法树的所有节点抽象为一个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类，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有结点名、结点类型、儿子数、行数等属性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070FB69-8F91-E84F-8F9A-A55DC150C14F}"/>
              </a:ext>
            </a:extLst>
          </p:cNvPr>
          <p:cNvSpPr txBox="1"/>
          <p:nvPr/>
        </p:nvSpPr>
        <p:spPr>
          <a:xfrm>
            <a:off x="3844889" y="4779193"/>
            <a:ext cx="8835462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325C44-3FCC-7B4A-8983-3E0479401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2201758"/>
            <a:ext cx="8712968" cy="39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小清新色调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9D8DE"/>
      </a:accent1>
      <a:accent2>
        <a:srgbClr val="F6D8DB"/>
      </a:accent2>
      <a:accent3>
        <a:srgbClr val="A5A5A5"/>
      </a:accent3>
      <a:accent4>
        <a:srgbClr val="FFE396"/>
      </a:accent4>
      <a:accent5>
        <a:srgbClr val="F8F7F5"/>
      </a:accent5>
      <a:accent6>
        <a:srgbClr val="C0DDA3"/>
      </a:accent6>
      <a:hlink>
        <a:srgbClr val="0563C1"/>
      </a:hlink>
      <a:folHlink>
        <a:srgbClr val="954F72"/>
      </a:folHlink>
    </a:clrScheme>
    <a:fontScheme name="小清新配色字体">
      <a:majorFont>
        <a:latin typeface="Comfortaa"/>
        <a:ea typeface="幼圆"/>
        <a:cs typeface=""/>
      </a:majorFont>
      <a:minorFont>
        <a:latin typeface="Comfortaa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3662</Words>
  <Application>Microsoft Macintosh PowerPoint</Application>
  <PresentationFormat>宽屏</PresentationFormat>
  <Paragraphs>190</Paragraphs>
  <Slides>36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等线</vt:lpstr>
      <vt:lpstr>SimSun</vt:lpstr>
      <vt:lpstr>Microsoft YaHei</vt:lpstr>
      <vt:lpstr>幼圆</vt:lpstr>
      <vt:lpstr>Arial Unicode MS</vt:lpstr>
      <vt:lpstr>Comfortaa</vt:lpstr>
      <vt:lpstr>MicrosoftYaHei</vt:lpstr>
      <vt:lpstr>OpenSans</vt:lpstr>
      <vt:lpstr>Songti SC</vt:lpstr>
      <vt:lpstr>Arial</vt:lpstr>
      <vt:lpstr>Times New Roman</vt:lpstr>
      <vt:lpstr>Office 主题</vt:lpstr>
      <vt:lpstr>PowerPoint 演示文稿</vt:lpstr>
      <vt:lpstr>Contents</vt:lpstr>
      <vt:lpstr>使用工具</vt:lpstr>
      <vt:lpstr>词语法分析</vt:lpstr>
      <vt:lpstr>LEX 声明字段</vt:lpstr>
      <vt:lpstr>LEX 规则字段</vt:lpstr>
      <vt:lpstr>语法分析</vt:lpstr>
      <vt:lpstr>语法分析</vt:lpstr>
      <vt:lpstr>抽象语法树：Node类</vt:lpstr>
      <vt:lpstr>抽象语法树：Node类</vt:lpstr>
      <vt:lpstr>抽象语法树：可视化</vt:lpstr>
      <vt:lpstr>抽象语法树：可视化</vt:lpstr>
      <vt:lpstr>语义分析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难点与亮点</vt:lpstr>
      <vt:lpstr>难点与亮点</vt:lpstr>
      <vt:lpstr>难点与亮点</vt:lpstr>
      <vt:lpstr>测试样例</vt:lpstr>
      <vt:lpstr>C--源码</vt:lpstr>
      <vt:lpstr>中间代码</vt:lpstr>
      <vt:lpstr>报错：以重定义为例</vt:lpstr>
      <vt:lpstr>PowerPoint 演示文稿</vt:lpstr>
    </vt:vector>
  </TitlesOfParts>
  <Company>www.51pptmoban.com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Thealin</dc:creator>
  <cp:keywords>51PPT模板网</cp:keywords>
  <cp:lastModifiedBy>Microsoft Office User</cp:lastModifiedBy>
  <cp:revision>457</cp:revision>
  <dcterms:created xsi:type="dcterms:W3CDTF">2019-09-17T08:18:00Z</dcterms:created>
  <dcterms:modified xsi:type="dcterms:W3CDTF">2021-06-27T08:40:22Z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